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nva Sans Bold" panose="020B0604020202020204" charset="0"/>
      <p:regular r:id="rId23"/>
    </p:embeddedFont>
    <p:embeddedFont>
      <p:font typeface="Dynapuff Condensed" panose="020B0604020202020204" charset="0"/>
      <p:regular r:id="rId24"/>
    </p:embeddedFont>
    <p:embeddedFont>
      <p:font typeface="Dynapuff SemiCondensed" panose="020B0604020202020204" charset="0"/>
      <p:regular r:id="rId25"/>
    </p:embeddedFont>
    <p:embeddedFont>
      <p:font typeface="Libre Baskerville" panose="02000000000000000000" pitchFamily="2" charset="0"/>
      <p:regular r:id="rId26"/>
    </p:embeddedFont>
    <p:embeddedFont>
      <p:font typeface="Libre Baskerville Bold" panose="02000000000000000000"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312"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8.sv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664261" y="6677503"/>
            <a:ext cx="6103108" cy="4114800"/>
          </a:xfrm>
          <a:custGeom>
            <a:avLst/>
            <a:gdLst/>
            <a:ahLst/>
            <a:cxnLst/>
            <a:rect l="l" t="t" r="r" b="b"/>
            <a:pathLst>
              <a:path w="6103108" h="4114800">
                <a:moveTo>
                  <a:pt x="0" y="0"/>
                </a:moveTo>
                <a:lnTo>
                  <a:pt x="6103109" y="0"/>
                </a:lnTo>
                <a:lnTo>
                  <a:pt x="61031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flipH="1" flipV="1">
            <a:off x="12184892" y="-10287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4" name="TextBox 4"/>
          <p:cNvSpPr txBox="1"/>
          <p:nvPr/>
        </p:nvSpPr>
        <p:spPr>
          <a:xfrm>
            <a:off x="5013428" y="7112871"/>
            <a:ext cx="8261144" cy="479871"/>
          </a:xfrm>
          <a:prstGeom prst="rect">
            <a:avLst/>
          </a:prstGeom>
        </p:spPr>
        <p:txBody>
          <a:bodyPr lIns="0" tIns="0" rIns="0" bIns="0" rtlCol="0" anchor="t">
            <a:spAutoFit/>
          </a:bodyPr>
          <a:lstStyle/>
          <a:p>
            <a:pPr marL="0" lvl="0" indent="0" algn="ctr">
              <a:lnSpc>
                <a:spcPts val="3982"/>
              </a:lnSpc>
              <a:spcBef>
                <a:spcPct val="0"/>
              </a:spcBef>
            </a:pPr>
            <a:r>
              <a:rPr lang="en-US" sz="2654" spc="79">
                <a:solidFill>
                  <a:srgbClr val="3F3E3A"/>
                </a:solidFill>
                <a:latin typeface="Libre Baskerville"/>
                <a:ea typeface="Libre Baskerville"/>
                <a:cs typeface="Libre Baskerville"/>
                <a:sym typeface="Libre Baskerville"/>
              </a:rPr>
              <a:t>Shen Lei and Xavier Lee</a:t>
            </a:r>
          </a:p>
        </p:txBody>
      </p:sp>
      <p:sp>
        <p:nvSpPr>
          <p:cNvPr id="5" name="Freeform 5"/>
          <p:cNvSpPr/>
          <p:nvPr/>
        </p:nvSpPr>
        <p:spPr>
          <a:xfrm>
            <a:off x="14254823" y="-4550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6" name="Freeform 6"/>
          <p:cNvSpPr/>
          <p:nvPr/>
        </p:nvSpPr>
        <p:spPr>
          <a:xfrm>
            <a:off x="572605" y="6043612"/>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7" name="TextBox 7"/>
          <p:cNvSpPr txBox="1"/>
          <p:nvPr/>
        </p:nvSpPr>
        <p:spPr>
          <a:xfrm>
            <a:off x="2057400" y="2611156"/>
            <a:ext cx="13785416" cy="4124325"/>
          </a:xfrm>
          <a:prstGeom prst="rect">
            <a:avLst/>
          </a:prstGeom>
        </p:spPr>
        <p:txBody>
          <a:bodyPr lIns="0" tIns="0" rIns="0" bIns="0" rtlCol="0" anchor="t">
            <a:spAutoFit/>
          </a:bodyPr>
          <a:lstStyle/>
          <a:p>
            <a:pPr marL="0" lvl="0" indent="0" algn="ctr">
              <a:lnSpc>
                <a:spcPts val="13530"/>
              </a:lnSpc>
              <a:spcBef>
                <a:spcPct val="0"/>
              </a:spcBef>
            </a:pPr>
            <a:r>
              <a:rPr lang="en-US" sz="11275" spc="338">
                <a:solidFill>
                  <a:srgbClr val="000000"/>
                </a:solidFill>
                <a:latin typeface="Libre Baskerville"/>
                <a:ea typeface="Libre Baskerville"/>
                <a:cs typeface="Libre Baskerville"/>
                <a:sym typeface="Libre Baskerville"/>
              </a:rPr>
              <a:t>DEEP LEARNING</a:t>
            </a:r>
          </a:p>
          <a:p>
            <a:pPr marL="0" lvl="0" indent="0" algn="ctr">
              <a:lnSpc>
                <a:spcPts val="5520"/>
              </a:lnSpc>
              <a:spcBef>
                <a:spcPct val="0"/>
              </a:spcBef>
            </a:pPr>
            <a:r>
              <a:rPr lang="en-US" sz="4600" spc="138">
                <a:solidFill>
                  <a:srgbClr val="000000"/>
                </a:solidFill>
                <a:latin typeface="Libre Baskerville"/>
                <a:ea typeface="Libre Baskerville"/>
                <a:cs typeface="Libre Baskerville"/>
                <a:sym typeface="Libre Baskerville"/>
              </a:rPr>
              <a:t>GAN PART A, CA2</a:t>
            </a:r>
          </a:p>
        </p:txBody>
      </p:sp>
      <p:sp>
        <p:nvSpPr>
          <p:cNvPr id="8" name="Freeform 8"/>
          <p:cNvSpPr/>
          <p:nvPr/>
        </p:nvSpPr>
        <p:spPr>
          <a:xfrm flipV="1">
            <a:off x="0" y="0"/>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
        <p:nvSpPr>
          <p:cNvPr id="9" name="Freeform 9"/>
          <p:cNvSpPr/>
          <p:nvPr/>
        </p:nvSpPr>
        <p:spPr>
          <a:xfrm flipH="1">
            <a:off x="14418111" y="6172200"/>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4223999" y="6172200"/>
            <a:ext cx="3912801" cy="4114800"/>
          </a:xfrm>
          <a:custGeom>
            <a:avLst/>
            <a:gdLst/>
            <a:ahLst/>
            <a:cxnLst/>
            <a:rect l="l" t="t" r="r" b="b"/>
            <a:pathLst>
              <a:path w="3912801" h="4114800">
                <a:moveTo>
                  <a:pt x="0" y="0"/>
                </a:moveTo>
                <a:lnTo>
                  <a:pt x="3912801" y="0"/>
                </a:lnTo>
                <a:lnTo>
                  <a:pt x="39128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TextBox 4"/>
          <p:cNvSpPr txBox="1"/>
          <p:nvPr/>
        </p:nvSpPr>
        <p:spPr>
          <a:xfrm>
            <a:off x="2380767" y="4038600"/>
            <a:ext cx="13526466" cy="2095500"/>
          </a:xfrm>
          <a:prstGeom prst="rect">
            <a:avLst/>
          </a:prstGeom>
        </p:spPr>
        <p:txBody>
          <a:bodyPr lIns="0" tIns="0" rIns="0" bIns="0" rtlCol="0" anchor="t">
            <a:spAutoFit/>
          </a:bodyPr>
          <a:lstStyle/>
          <a:p>
            <a:pPr algn="ctr">
              <a:lnSpc>
                <a:spcPts val="8400"/>
              </a:lnSpc>
            </a:pPr>
            <a:r>
              <a:rPr lang="en-US" sz="6000" b="1" u="sng">
                <a:solidFill>
                  <a:srgbClr val="000000"/>
                </a:solidFill>
                <a:latin typeface="Libre Baskerville Bold"/>
                <a:ea typeface="Libre Baskerville Bold"/>
                <a:cs typeface="Libre Baskerville Bold"/>
                <a:sym typeface="Libre Baskerville Bold"/>
              </a:rPr>
              <a:t>Model exploration and experimentation</a:t>
            </a:r>
          </a:p>
        </p:txBody>
      </p:sp>
      <p:sp>
        <p:nvSpPr>
          <p:cNvPr id="5" name="Freeform 5"/>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8090438" y="2064636"/>
            <a:ext cx="9512283" cy="7193664"/>
          </a:xfrm>
          <a:custGeom>
            <a:avLst/>
            <a:gdLst/>
            <a:ahLst/>
            <a:cxnLst/>
            <a:rect l="l" t="t" r="r" b="b"/>
            <a:pathLst>
              <a:path w="9512283" h="7193664">
                <a:moveTo>
                  <a:pt x="0" y="0"/>
                </a:moveTo>
                <a:lnTo>
                  <a:pt x="9512283" y="0"/>
                </a:lnTo>
                <a:lnTo>
                  <a:pt x="9512283" y="7193664"/>
                </a:lnTo>
                <a:lnTo>
                  <a:pt x="0" y="7193664"/>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246539" y="670204"/>
            <a:ext cx="10399079" cy="619125"/>
          </a:xfrm>
          <a:prstGeom prst="rect">
            <a:avLst/>
          </a:prstGeom>
        </p:spPr>
        <p:txBody>
          <a:bodyPr lIns="0" tIns="0" rIns="0" bIns="0" rtlCol="0" anchor="t">
            <a:spAutoFit/>
          </a:bodyPr>
          <a:lstStyle/>
          <a:p>
            <a:pPr marL="0" lvl="0" indent="0" algn="ctr">
              <a:lnSpc>
                <a:spcPts val="4500"/>
              </a:lnSpc>
              <a:spcBef>
                <a:spcPct val="0"/>
              </a:spcBef>
            </a:pPr>
            <a:r>
              <a:rPr lang="en-US" sz="5000" b="1" u="sng">
                <a:solidFill>
                  <a:srgbClr val="000000"/>
                </a:solidFill>
                <a:latin typeface="Libre Baskerville Bold"/>
                <a:ea typeface="Libre Baskerville Bold"/>
                <a:cs typeface="Libre Baskerville Bold"/>
                <a:sym typeface="Libre Baskerville Bold"/>
              </a:rPr>
              <a:t>BASE MODEL / DCGAN</a:t>
            </a:r>
          </a:p>
        </p:txBody>
      </p:sp>
      <p:sp>
        <p:nvSpPr>
          <p:cNvPr id="4" name="TextBox 4"/>
          <p:cNvSpPr txBox="1"/>
          <p:nvPr/>
        </p:nvSpPr>
        <p:spPr>
          <a:xfrm>
            <a:off x="564556" y="6435760"/>
            <a:ext cx="7174603" cy="282254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Architecture:</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Standard Generator: Classic DCGAN generator with Conv2DTranspose layers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Standard Discriminator: Classic DCGAN discriminator with Conv2D layers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4 conv layers for both discriminator and generator</a:t>
            </a:r>
          </a:p>
          <a:p>
            <a:pPr algn="ctr">
              <a:lnSpc>
                <a:spcPts val="2033"/>
              </a:lnSpc>
              <a:spcBef>
                <a:spcPct val="0"/>
              </a:spcBef>
            </a:pPr>
            <a:endParaRPr lang="en-US" sz="1800">
              <a:solidFill>
                <a:srgbClr val="000000"/>
              </a:solidFill>
              <a:latin typeface="Libre Baskerville"/>
              <a:ea typeface="Libre Baskerville"/>
              <a:cs typeface="Libre Baskerville"/>
              <a:sym typeface="Libre Baskerville"/>
            </a:endParaRPr>
          </a:p>
        </p:txBody>
      </p:sp>
      <p:sp>
        <p:nvSpPr>
          <p:cNvPr id="5" name="TextBox 5"/>
          <p:cNvSpPr txBox="1"/>
          <p:nvPr/>
        </p:nvSpPr>
        <p:spPr>
          <a:xfrm>
            <a:off x="494257" y="1889123"/>
            <a:ext cx="7315200" cy="413258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Observation:</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Generated Samples: Most letters are recognizable, but some (e.g., G, Q, N) show distortion and inconsistency.</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Training Losses: Discriminator loss is steadily decreasing while generator loss rises → discriminator dominating over time.</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Discriminator Accuracy: Remains 100%, this suggests overfitting and poor generator feedback.</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Loss Balance: Gap between generator and discriminator loss widens, indicating training imbalance.</a:t>
            </a:r>
          </a:p>
          <a:p>
            <a:pPr algn="ctr">
              <a:lnSpc>
                <a:spcPts val="2520"/>
              </a:lnSpc>
              <a:spcBef>
                <a:spcPct val="0"/>
              </a:spcBef>
            </a:pPr>
            <a:endParaRPr lang="en-US" sz="1800">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9776601" y="1753632"/>
            <a:ext cx="7482699" cy="7645159"/>
          </a:xfrm>
          <a:custGeom>
            <a:avLst/>
            <a:gdLst/>
            <a:ahLst/>
            <a:cxnLst/>
            <a:rect l="l" t="t" r="r" b="b"/>
            <a:pathLst>
              <a:path w="7482699" h="7645159">
                <a:moveTo>
                  <a:pt x="0" y="0"/>
                </a:moveTo>
                <a:lnTo>
                  <a:pt x="7482699" y="0"/>
                </a:lnTo>
                <a:lnTo>
                  <a:pt x="7482699" y="7645159"/>
                </a:lnTo>
                <a:lnTo>
                  <a:pt x="0" y="7645159"/>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246539" y="670204"/>
            <a:ext cx="12042012" cy="619125"/>
          </a:xfrm>
          <a:prstGeom prst="rect">
            <a:avLst/>
          </a:prstGeom>
        </p:spPr>
        <p:txBody>
          <a:bodyPr lIns="0" tIns="0" rIns="0" bIns="0" rtlCol="0" anchor="t">
            <a:spAutoFit/>
          </a:bodyPr>
          <a:lstStyle/>
          <a:p>
            <a:pPr marL="0" lvl="0" indent="0" algn="ctr">
              <a:lnSpc>
                <a:spcPts val="4500"/>
              </a:lnSpc>
              <a:spcBef>
                <a:spcPct val="0"/>
              </a:spcBef>
            </a:pPr>
            <a:r>
              <a:rPr lang="en-US" sz="5000" b="1" u="sng">
                <a:solidFill>
                  <a:srgbClr val="000000"/>
                </a:solidFill>
                <a:latin typeface="Libre Baskerville Bold"/>
                <a:ea typeface="Libre Baskerville Bold"/>
                <a:cs typeface="Libre Baskerville Bold"/>
                <a:sym typeface="Libre Baskerville Bold"/>
              </a:rPr>
              <a:t>ENHANCED MODEL / DCGAN</a:t>
            </a:r>
          </a:p>
        </p:txBody>
      </p:sp>
      <p:sp>
        <p:nvSpPr>
          <p:cNvPr id="4" name="TextBox 4"/>
          <p:cNvSpPr txBox="1"/>
          <p:nvPr/>
        </p:nvSpPr>
        <p:spPr>
          <a:xfrm>
            <a:off x="798600" y="6857231"/>
            <a:ext cx="8048766" cy="1879565"/>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Architecture:</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Enhanced Generator:  + Residual blocks </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Enhanced Discriminator: + Spectral normalization</a:t>
            </a:r>
          </a:p>
          <a:p>
            <a:pPr algn="ctr">
              <a:lnSpc>
                <a:spcPts val="2033"/>
              </a:lnSpc>
              <a:spcBef>
                <a:spcPct val="0"/>
              </a:spcBef>
            </a:pPr>
            <a:endParaRPr lang="en-US" sz="1800">
              <a:solidFill>
                <a:srgbClr val="000000"/>
              </a:solidFill>
              <a:latin typeface="Libre Baskerville"/>
              <a:ea typeface="Libre Baskerville"/>
              <a:cs typeface="Libre Baskerville"/>
              <a:sym typeface="Libre Baskerville"/>
            </a:endParaRPr>
          </a:p>
        </p:txBody>
      </p:sp>
      <p:sp>
        <p:nvSpPr>
          <p:cNvPr id="5" name="TextBox 5"/>
          <p:cNvSpPr txBox="1"/>
          <p:nvPr/>
        </p:nvSpPr>
        <p:spPr>
          <a:xfrm>
            <a:off x="798600" y="1982784"/>
            <a:ext cx="8048766" cy="47612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Observation:</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Generated Samples: Letters are sharper and more consistent than baseline; however, some (e.g., G, Q, O) remain distorted, and several classes (T, X, Z) show repetitive patterns.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Training Losses: Both generator and discriminator losses converge quickly to low values, indicating stable training but possible early saturation.</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Discriminator Accuracy: Stays near 100% after a few epochs → discriminator still too strong.</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Loss Balance: Small, steady gap between losses suggests improved stability over baseline but still biased toward the discriminator.</a:t>
            </a:r>
          </a:p>
          <a:p>
            <a:pPr algn="ctr">
              <a:lnSpc>
                <a:spcPts val="2520"/>
              </a:lnSpc>
              <a:spcBef>
                <a:spcPct val="0"/>
              </a:spcBef>
            </a:pPr>
            <a:endParaRPr lang="en-US" sz="1800">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TextBox 2"/>
          <p:cNvSpPr txBox="1"/>
          <p:nvPr/>
        </p:nvSpPr>
        <p:spPr>
          <a:xfrm>
            <a:off x="-246539" y="670204"/>
            <a:ext cx="10399079" cy="619125"/>
          </a:xfrm>
          <a:prstGeom prst="rect">
            <a:avLst/>
          </a:prstGeom>
        </p:spPr>
        <p:txBody>
          <a:bodyPr lIns="0" tIns="0" rIns="0" bIns="0" rtlCol="0" anchor="t">
            <a:spAutoFit/>
          </a:bodyPr>
          <a:lstStyle/>
          <a:p>
            <a:pPr marL="0" lvl="0" indent="0" algn="ctr">
              <a:lnSpc>
                <a:spcPts val="4500"/>
              </a:lnSpc>
              <a:spcBef>
                <a:spcPct val="0"/>
              </a:spcBef>
            </a:pPr>
            <a:r>
              <a:rPr lang="en-US" sz="5000" b="1" u="sng">
                <a:solidFill>
                  <a:srgbClr val="000000"/>
                </a:solidFill>
                <a:latin typeface="Libre Baskerville Bold"/>
                <a:ea typeface="Libre Baskerville Bold"/>
                <a:cs typeface="Libre Baskerville Bold"/>
                <a:sym typeface="Libre Baskerville Bold"/>
              </a:rPr>
              <a:t>BASE MODEL / WGAN</a:t>
            </a:r>
          </a:p>
        </p:txBody>
      </p:sp>
      <p:sp>
        <p:nvSpPr>
          <p:cNvPr id="3" name="Freeform 3"/>
          <p:cNvSpPr/>
          <p:nvPr/>
        </p:nvSpPr>
        <p:spPr>
          <a:xfrm>
            <a:off x="9144000" y="1684040"/>
            <a:ext cx="7653366" cy="7740446"/>
          </a:xfrm>
          <a:custGeom>
            <a:avLst/>
            <a:gdLst/>
            <a:ahLst/>
            <a:cxnLst/>
            <a:rect l="l" t="t" r="r" b="b"/>
            <a:pathLst>
              <a:path w="7653366" h="7740446">
                <a:moveTo>
                  <a:pt x="0" y="0"/>
                </a:moveTo>
                <a:lnTo>
                  <a:pt x="7653366" y="0"/>
                </a:lnTo>
                <a:lnTo>
                  <a:pt x="7653366" y="7740446"/>
                </a:lnTo>
                <a:lnTo>
                  <a:pt x="0" y="7740446"/>
                </a:lnTo>
                <a:lnTo>
                  <a:pt x="0" y="0"/>
                </a:lnTo>
                <a:close/>
              </a:path>
            </a:pathLst>
          </a:custGeom>
          <a:blipFill>
            <a:blip r:embed="rId2"/>
            <a:stretch>
              <a:fillRect/>
            </a:stretch>
          </a:blipFill>
        </p:spPr>
        <p:txBody>
          <a:bodyPr/>
          <a:lstStyle/>
          <a:p>
            <a:endParaRPr lang="en-SG"/>
          </a:p>
        </p:txBody>
      </p:sp>
      <p:sp>
        <p:nvSpPr>
          <p:cNvPr id="4" name="TextBox 4"/>
          <p:cNvSpPr txBox="1"/>
          <p:nvPr/>
        </p:nvSpPr>
        <p:spPr>
          <a:xfrm>
            <a:off x="564556" y="6601945"/>
            <a:ext cx="7174603" cy="282254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Architecture:</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Standard Generator: Classic WGAN generator with Conv2DTranspose layers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Standard Discriminator: Classic WGAN discriminator with Conv2D layers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4 conv layers for both discriminator and generator</a:t>
            </a:r>
          </a:p>
          <a:p>
            <a:pPr algn="ctr">
              <a:lnSpc>
                <a:spcPts val="2033"/>
              </a:lnSpc>
              <a:spcBef>
                <a:spcPct val="0"/>
              </a:spcBef>
            </a:pPr>
            <a:endParaRPr lang="en-US" sz="1800">
              <a:solidFill>
                <a:srgbClr val="000000"/>
              </a:solidFill>
              <a:latin typeface="Libre Baskerville"/>
              <a:ea typeface="Libre Baskerville"/>
              <a:cs typeface="Libre Baskerville"/>
              <a:sym typeface="Libre Baskerville"/>
            </a:endParaRPr>
          </a:p>
        </p:txBody>
      </p:sp>
      <p:sp>
        <p:nvSpPr>
          <p:cNvPr id="5" name="TextBox 5"/>
          <p:cNvSpPr txBox="1"/>
          <p:nvPr/>
        </p:nvSpPr>
        <p:spPr>
          <a:xfrm>
            <a:off x="475207" y="1889123"/>
            <a:ext cx="7263951" cy="4446905"/>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Observation:</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Generated Samples: Many letters are poorly formed or unrecognizable; severe distortions and inconsistent stroke patterns across most classes.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Training Losses: Generator and critic losses fluctuate heavily, with extreme values → unstable training dynamics.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Discriminator Accuracy: Starts stable but declines after around 30 epochs, indicating weakening discriminator performance.</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Loss Balance: Extremely large and growing gap suggests severe imbalance between generator and critic.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TextBox 2"/>
          <p:cNvSpPr txBox="1"/>
          <p:nvPr/>
        </p:nvSpPr>
        <p:spPr>
          <a:xfrm>
            <a:off x="0" y="603823"/>
            <a:ext cx="11942440" cy="619125"/>
          </a:xfrm>
          <a:prstGeom prst="rect">
            <a:avLst/>
          </a:prstGeom>
        </p:spPr>
        <p:txBody>
          <a:bodyPr lIns="0" tIns="0" rIns="0" bIns="0" rtlCol="0" anchor="t">
            <a:spAutoFit/>
          </a:bodyPr>
          <a:lstStyle/>
          <a:p>
            <a:pPr marL="0" lvl="0" indent="0" algn="ctr">
              <a:lnSpc>
                <a:spcPts val="4500"/>
              </a:lnSpc>
              <a:spcBef>
                <a:spcPct val="0"/>
              </a:spcBef>
            </a:pPr>
            <a:r>
              <a:rPr lang="en-US" sz="5000" b="1" u="sng">
                <a:solidFill>
                  <a:srgbClr val="000000"/>
                </a:solidFill>
                <a:latin typeface="Libre Baskerville Bold"/>
                <a:ea typeface="Libre Baskerville Bold"/>
                <a:cs typeface="Libre Baskerville Bold"/>
                <a:sym typeface="Libre Baskerville Bold"/>
              </a:rPr>
              <a:t>ENHANCED MODEL / WGAN</a:t>
            </a:r>
          </a:p>
        </p:txBody>
      </p:sp>
      <p:sp>
        <p:nvSpPr>
          <p:cNvPr id="3" name="Freeform 3"/>
          <p:cNvSpPr/>
          <p:nvPr/>
        </p:nvSpPr>
        <p:spPr>
          <a:xfrm>
            <a:off x="9432084" y="1757631"/>
            <a:ext cx="7671582" cy="7828145"/>
          </a:xfrm>
          <a:custGeom>
            <a:avLst/>
            <a:gdLst/>
            <a:ahLst/>
            <a:cxnLst/>
            <a:rect l="l" t="t" r="r" b="b"/>
            <a:pathLst>
              <a:path w="7671582" h="7828145">
                <a:moveTo>
                  <a:pt x="0" y="0"/>
                </a:moveTo>
                <a:lnTo>
                  <a:pt x="7671582" y="0"/>
                </a:lnTo>
                <a:lnTo>
                  <a:pt x="7671582" y="7828145"/>
                </a:lnTo>
                <a:lnTo>
                  <a:pt x="0" y="7828145"/>
                </a:lnTo>
                <a:lnTo>
                  <a:pt x="0" y="0"/>
                </a:lnTo>
                <a:close/>
              </a:path>
            </a:pathLst>
          </a:custGeom>
          <a:blipFill>
            <a:blip r:embed="rId2"/>
            <a:stretch>
              <a:fillRect/>
            </a:stretch>
          </a:blipFill>
        </p:spPr>
        <p:txBody>
          <a:bodyPr/>
          <a:lstStyle/>
          <a:p>
            <a:endParaRPr lang="en-SG"/>
          </a:p>
        </p:txBody>
      </p:sp>
      <p:sp>
        <p:nvSpPr>
          <p:cNvPr id="4" name="TextBox 4"/>
          <p:cNvSpPr txBox="1"/>
          <p:nvPr/>
        </p:nvSpPr>
        <p:spPr>
          <a:xfrm>
            <a:off x="861147" y="7278703"/>
            <a:ext cx="7174603" cy="1879565"/>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Architecture:</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Enhanced Generator: + spectral normalization</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Enhanced Discriminator: + residual block</a:t>
            </a:r>
          </a:p>
          <a:p>
            <a:pPr algn="ctr">
              <a:lnSpc>
                <a:spcPts val="2033"/>
              </a:lnSpc>
              <a:spcBef>
                <a:spcPct val="0"/>
              </a:spcBef>
            </a:pPr>
            <a:endParaRPr lang="en-US" sz="1800">
              <a:solidFill>
                <a:srgbClr val="000000"/>
              </a:solidFill>
              <a:latin typeface="Libre Baskerville"/>
              <a:ea typeface="Libre Baskerville"/>
              <a:cs typeface="Libre Baskerville"/>
              <a:sym typeface="Libre Baskerville"/>
            </a:endParaRPr>
          </a:p>
        </p:txBody>
      </p:sp>
      <p:sp>
        <p:nvSpPr>
          <p:cNvPr id="5" name="TextBox 5"/>
          <p:cNvSpPr txBox="1"/>
          <p:nvPr/>
        </p:nvSpPr>
        <p:spPr>
          <a:xfrm>
            <a:off x="771798" y="1889123"/>
            <a:ext cx="7263951" cy="4446905"/>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Observation:</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Generated Samples: ALL letters appear beyond unrecognizable, severe distortions and inconsistent stroke patterns across ALL classes.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Training Losses: Generator and critic losses fluctuate heavily, with extreme values → unstable training dynamics.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Discriminator Accuracy: Starts stable but declines after around 30 epochs, indicating weakening discriminator performance.</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Loss Balance: Extremely large and growing gap suggests severe imbalance between generator and critic.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9625567" y="1699650"/>
            <a:ext cx="7633733" cy="7839520"/>
          </a:xfrm>
          <a:custGeom>
            <a:avLst/>
            <a:gdLst/>
            <a:ahLst/>
            <a:cxnLst/>
            <a:rect l="l" t="t" r="r" b="b"/>
            <a:pathLst>
              <a:path w="7633733" h="7839520">
                <a:moveTo>
                  <a:pt x="0" y="0"/>
                </a:moveTo>
                <a:lnTo>
                  <a:pt x="7633733" y="0"/>
                </a:lnTo>
                <a:lnTo>
                  <a:pt x="7633733" y="7839520"/>
                </a:lnTo>
                <a:lnTo>
                  <a:pt x="0" y="7839520"/>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246539" y="670204"/>
            <a:ext cx="10399079" cy="619125"/>
          </a:xfrm>
          <a:prstGeom prst="rect">
            <a:avLst/>
          </a:prstGeom>
        </p:spPr>
        <p:txBody>
          <a:bodyPr lIns="0" tIns="0" rIns="0" bIns="0" rtlCol="0" anchor="t">
            <a:spAutoFit/>
          </a:bodyPr>
          <a:lstStyle/>
          <a:p>
            <a:pPr marL="0" lvl="0" indent="0" algn="ctr">
              <a:lnSpc>
                <a:spcPts val="4500"/>
              </a:lnSpc>
              <a:spcBef>
                <a:spcPct val="0"/>
              </a:spcBef>
            </a:pPr>
            <a:r>
              <a:rPr lang="en-US" sz="5000" b="1" u="sng">
                <a:solidFill>
                  <a:srgbClr val="000000"/>
                </a:solidFill>
                <a:latin typeface="Libre Baskerville Bold"/>
                <a:ea typeface="Libre Baskerville Bold"/>
                <a:cs typeface="Libre Baskerville Bold"/>
                <a:sym typeface="Libre Baskerville Bold"/>
              </a:rPr>
              <a:t>BASE MODEL / CGAN</a:t>
            </a:r>
          </a:p>
        </p:txBody>
      </p:sp>
      <p:sp>
        <p:nvSpPr>
          <p:cNvPr id="4" name="TextBox 4"/>
          <p:cNvSpPr txBox="1"/>
          <p:nvPr/>
        </p:nvSpPr>
        <p:spPr>
          <a:xfrm>
            <a:off x="767486" y="6716630"/>
            <a:ext cx="7174603" cy="282254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Architecture:</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Standard Generator: Classic DCGAN generator with Conv2DTranspose layers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Standard Discriminator: Classic DCGAN discriminator with Conv2D layers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4 conv layers for both discriminator and generator</a:t>
            </a:r>
          </a:p>
          <a:p>
            <a:pPr algn="ctr">
              <a:lnSpc>
                <a:spcPts val="2033"/>
              </a:lnSpc>
              <a:spcBef>
                <a:spcPct val="0"/>
              </a:spcBef>
            </a:pPr>
            <a:endParaRPr lang="en-US" sz="1800">
              <a:solidFill>
                <a:srgbClr val="000000"/>
              </a:solidFill>
              <a:latin typeface="Libre Baskerville"/>
              <a:ea typeface="Libre Baskerville"/>
              <a:cs typeface="Libre Baskerville"/>
              <a:sym typeface="Libre Baskerville"/>
            </a:endParaRPr>
          </a:p>
        </p:txBody>
      </p:sp>
      <p:sp>
        <p:nvSpPr>
          <p:cNvPr id="5" name="TextBox 5"/>
          <p:cNvSpPr txBox="1"/>
          <p:nvPr/>
        </p:nvSpPr>
        <p:spPr>
          <a:xfrm>
            <a:off x="697188" y="1904733"/>
            <a:ext cx="7315200" cy="47612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Observation:</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Generated Samples: Letters are mostly recognizable with better structure than some GAN variants, but several classes with slight inconsistencies. </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Training Losses: Both generator and discriminator losses stabilize after early sharp drops, indicating balanced but possibly slow improvement.</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Discriminator Accuracy: Rapidly reaching 99% and stays there, suggesting discriminator dominance and potential generator underfitting.</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Loss Balance: Steep early drop followed by stabilization near low values </a:t>
            </a:r>
          </a:p>
          <a:p>
            <a:pPr algn="ctr">
              <a:lnSpc>
                <a:spcPts val="2520"/>
              </a:lnSpc>
              <a:spcBef>
                <a:spcPct val="0"/>
              </a:spcBef>
            </a:pPr>
            <a:endParaRPr lang="en-US" sz="1800">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9522961" y="1746480"/>
            <a:ext cx="7736339" cy="7955104"/>
          </a:xfrm>
          <a:custGeom>
            <a:avLst/>
            <a:gdLst/>
            <a:ahLst/>
            <a:cxnLst/>
            <a:rect l="l" t="t" r="r" b="b"/>
            <a:pathLst>
              <a:path w="7736339" h="7955104">
                <a:moveTo>
                  <a:pt x="0" y="0"/>
                </a:moveTo>
                <a:lnTo>
                  <a:pt x="7736339" y="0"/>
                </a:lnTo>
                <a:lnTo>
                  <a:pt x="7736339" y="7955104"/>
                </a:lnTo>
                <a:lnTo>
                  <a:pt x="0" y="7955104"/>
                </a:lnTo>
                <a:lnTo>
                  <a:pt x="0" y="0"/>
                </a:lnTo>
                <a:close/>
              </a:path>
            </a:pathLst>
          </a:custGeom>
          <a:blipFill>
            <a:blip r:embed="rId2"/>
            <a:stretch>
              <a:fillRect/>
            </a:stretch>
          </a:blipFill>
        </p:spPr>
        <p:txBody>
          <a:bodyPr/>
          <a:lstStyle/>
          <a:p>
            <a:endParaRPr lang="en-SG"/>
          </a:p>
        </p:txBody>
      </p:sp>
      <p:sp>
        <p:nvSpPr>
          <p:cNvPr id="3" name="TextBox 3"/>
          <p:cNvSpPr txBox="1"/>
          <p:nvPr/>
        </p:nvSpPr>
        <p:spPr>
          <a:xfrm>
            <a:off x="467058" y="790575"/>
            <a:ext cx="11593939" cy="619125"/>
          </a:xfrm>
          <a:prstGeom prst="rect">
            <a:avLst/>
          </a:prstGeom>
        </p:spPr>
        <p:txBody>
          <a:bodyPr lIns="0" tIns="0" rIns="0" bIns="0" rtlCol="0" anchor="t">
            <a:spAutoFit/>
          </a:bodyPr>
          <a:lstStyle/>
          <a:p>
            <a:pPr marL="0" lvl="0" indent="0" algn="ctr">
              <a:lnSpc>
                <a:spcPts val="4500"/>
              </a:lnSpc>
              <a:spcBef>
                <a:spcPct val="0"/>
              </a:spcBef>
            </a:pPr>
            <a:r>
              <a:rPr lang="en-US" sz="5000" b="1" u="sng">
                <a:solidFill>
                  <a:srgbClr val="000000"/>
                </a:solidFill>
                <a:latin typeface="Libre Baskerville Bold"/>
                <a:ea typeface="Libre Baskerville Bold"/>
                <a:cs typeface="Libre Baskerville Bold"/>
                <a:sym typeface="Libre Baskerville Bold"/>
              </a:rPr>
              <a:t>ENHANCED MODEL / CGAN</a:t>
            </a:r>
          </a:p>
        </p:txBody>
      </p:sp>
      <p:sp>
        <p:nvSpPr>
          <p:cNvPr id="4" name="TextBox 4"/>
          <p:cNvSpPr txBox="1"/>
          <p:nvPr/>
        </p:nvSpPr>
        <p:spPr>
          <a:xfrm>
            <a:off x="861147" y="2326205"/>
            <a:ext cx="7315200" cy="3818255"/>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Observation:</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Generated Samples: Letters appear to be worst than basic CGAN, however there are still some letters that maintain their quality and sharpness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Training Losses: Generator loss is highly volatile, indicating unstable adversarial learning, while discriminator loss remains low and stable.</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Discriminator Accuracy: Large, fluctuating gap between losses shows persistent training imbalance.</a:t>
            </a:r>
          </a:p>
          <a:p>
            <a:pPr algn="ctr">
              <a:lnSpc>
                <a:spcPts val="2520"/>
              </a:lnSpc>
              <a:spcBef>
                <a:spcPct val="0"/>
              </a:spcBef>
            </a:pPr>
            <a:endParaRPr lang="en-US" sz="1800">
              <a:solidFill>
                <a:srgbClr val="000000"/>
              </a:solidFill>
              <a:latin typeface="Libre Baskerville"/>
              <a:ea typeface="Libre Baskerville"/>
              <a:cs typeface="Libre Baskerville"/>
              <a:sym typeface="Libre Baskerville"/>
            </a:endParaRPr>
          </a:p>
        </p:txBody>
      </p:sp>
      <p:sp>
        <p:nvSpPr>
          <p:cNvPr id="5" name="TextBox 5"/>
          <p:cNvSpPr txBox="1"/>
          <p:nvPr/>
        </p:nvSpPr>
        <p:spPr>
          <a:xfrm>
            <a:off x="861147" y="7278703"/>
            <a:ext cx="7174603" cy="1879565"/>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Architecture:</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Enhanced Generator: + spectral normalization</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Enhanced Discriminator: + residual block</a:t>
            </a:r>
          </a:p>
          <a:p>
            <a:pPr algn="ctr">
              <a:lnSpc>
                <a:spcPts val="2033"/>
              </a:lnSpc>
              <a:spcBef>
                <a:spcPct val="0"/>
              </a:spcBef>
            </a:pPr>
            <a:endParaRPr lang="en-US" sz="1800">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4223999" y="6172200"/>
            <a:ext cx="3912801" cy="4114800"/>
          </a:xfrm>
          <a:custGeom>
            <a:avLst/>
            <a:gdLst/>
            <a:ahLst/>
            <a:cxnLst/>
            <a:rect l="l" t="t" r="r" b="b"/>
            <a:pathLst>
              <a:path w="3912801" h="4114800">
                <a:moveTo>
                  <a:pt x="0" y="0"/>
                </a:moveTo>
                <a:lnTo>
                  <a:pt x="3912801" y="0"/>
                </a:lnTo>
                <a:lnTo>
                  <a:pt x="39128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TextBox 4"/>
          <p:cNvSpPr txBox="1"/>
          <p:nvPr/>
        </p:nvSpPr>
        <p:spPr>
          <a:xfrm>
            <a:off x="2007373" y="3697877"/>
            <a:ext cx="14273254" cy="2095500"/>
          </a:xfrm>
          <a:prstGeom prst="rect">
            <a:avLst/>
          </a:prstGeom>
        </p:spPr>
        <p:txBody>
          <a:bodyPr lIns="0" tIns="0" rIns="0" bIns="0" rtlCol="0" anchor="t">
            <a:spAutoFit/>
          </a:bodyPr>
          <a:lstStyle/>
          <a:p>
            <a:pPr algn="ctr">
              <a:lnSpc>
                <a:spcPts val="8400"/>
              </a:lnSpc>
            </a:pPr>
            <a:r>
              <a:rPr lang="en-US" sz="6000" b="1" u="sng">
                <a:solidFill>
                  <a:srgbClr val="000000"/>
                </a:solidFill>
                <a:latin typeface="Libre Baskerville Bold"/>
                <a:ea typeface="Libre Baskerville Bold"/>
                <a:cs typeface="Libre Baskerville Bold"/>
                <a:sym typeface="Libre Baskerville Bold"/>
              </a:rPr>
              <a:t>Model improvement /hyperparameter tuning</a:t>
            </a:r>
          </a:p>
        </p:txBody>
      </p:sp>
      <p:sp>
        <p:nvSpPr>
          <p:cNvPr id="5" name="Freeform 5"/>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TextBox 2"/>
          <p:cNvSpPr txBox="1"/>
          <p:nvPr/>
        </p:nvSpPr>
        <p:spPr>
          <a:xfrm>
            <a:off x="0" y="790575"/>
            <a:ext cx="11593939" cy="619125"/>
          </a:xfrm>
          <a:prstGeom prst="rect">
            <a:avLst/>
          </a:prstGeom>
        </p:spPr>
        <p:txBody>
          <a:bodyPr lIns="0" tIns="0" rIns="0" bIns="0" rtlCol="0" anchor="t">
            <a:spAutoFit/>
          </a:bodyPr>
          <a:lstStyle/>
          <a:p>
            <a:pPr marL="0" lvl="0" indent="0" algn="ctr">
              <a:lnSpc>
                <a:spcPts val="4500"/>
              </a:lnSpc>
              <a:spcBef>
                <a:spcPct val="0"/>
              </a:spcBef>
            </a:pPr>
            <a:r>
              <a:rPr lang="en-US" sz="5000" b="1">
                <a:solidFill>
                  <a:srgbClr val="000000"/>
                </a:solidFill>
                <a:latin typeface="Libre Baskerville Bold"/>
                <a:ea typeface="Libre Baskerville Bold"/>
                <a:cs typeface="Libre Baskerville Bold"/>
                <a:sym typeface="Libre Baskerville Bold"/>
              </a:rPr>
              <a:t>MODEL IMPROVEMENT</a:t>
            </a:r>
          </a:p>
        </p:txBody>
      </p:sp>
      <p:sp>
        <p:nvSpPr>
          <p:cNvPr id="3" name="TextBox 3"/>
          <p:cNvSpPr txBox="1"/>
          <p:nvPr/>
        </p:nvSpPr>
        <p:spPr>
          <a:xfrm>
            <a:off x="874163" y="3073785"/>
            <a:ext cx="8141460" cy="5580380"/>
          </a:xfrm>
          <a:prstGeom prst="rect">
            <a:avLst/>
          </a:prstGeom>
        </p:spPr>
        <p:txBody>
          <a:bodyPr lIns="0" tIns="0" rIns="0" bIns="0" rtlCol="0" anchor="t">
            <a:spAutoFit/>
          </a:bodyPr>
          <a:lstStyle/>
          <a:p>
            <a:pPr algn="l">
              <a:lnSpc>
                <a:spcPts val="3219"/>
              </a:lnSpc>
              <a:spcBef>
                <a:spcPct val="0"/>
              </a:spcBef>
            </a:pPr>
            <a:r>
              <a:rPr lang="en-US" sz="2299">
                <a:solidFill>
                  <a:srgbClr val="000000"/>
                </a:solidFill>
                <a:latin typeface="Libre Baskerville"/>
                <a:ea typeface="Libre Baskerville"/>
                <a:cs typeface="Libre Baskerville"/>
                <a:sym typeface="Libre Baskerville"/>
              </a:rPr>
              <a:t>Spectral Normalization is a technique that stabilizes GAN training by scaling each weight matrix so its largest singular value is fixed at 1. This enforces a Lipschitz constraint, helping control exploding gradients and making the discriminator’s output changes more predictable.</a:t>
            </a:r>
          </a:p>
          <a:p>
            <a:pPr algn="l">
              <a:lnSpc>
                <a:spcPts val="3219"/>
              </a:lnSpc>
              <a:spcBef>
                <a:spcPct val="0"/>
              </a:spcBef>
            </a:pPr>
            <a:endParaRPr lang="en-US" sz="2299">
              <a:solidFill>
                <a:srgbClr val="000000"/>
              </a:solidFill>
              <a:latin typeface="Libre Baskerville"/>
              <a:ea typeface="Libre Baskerville"/>
              <a:cs typeface="Libre Baskerville"/>
              <a:sym typeface="Libre Baskerville"/>
            </a:endParaRPr>
          </a:p>
          <a:p>
            <a:pPr algn="l">
              <a:lnSpc>
                <a:spcPts val="3219"/>
              </a:lnSpc>
              <a:spcBef>
                <a:spcPct val="0"/>
              </a:spcBef>
            </a:pPr>
            <a:r>
              <a:rPr lang="en-US" sz="2299">
                <a:solidFill>
                  <a:srgbClr val="000000"/>
                </a:solidFill>
                <a:latin typeface="Libre Baskerville"/>
                <a:ea typeface="Libre Baskerville"/>
                <a:cs typeface="Libre Baskerville"/>
                <a:sym typeface="Libre Baskerville"/>
              </a:rPr>
              <a:t>Why it might not help for our dataset. Since EMNIST consists of small, grayscale handwritten letters with relatively low complexity, the risk of severe gradient instability is minimal. Applying SN here could unnecessarily limit the discriminator’s capacity, slow down training, and add computation cost without offering meaningful stability gains.</a:t>
            </a:r>
          </a:p>
        </p:txBody>
      </p:sp>
      <p:sp>
        <p:nvSpPr>
          <p:cNvPr id="4" name="TextBox 4"/>
          <p:cNvSpPr txBox="1"/>
          <p:nvPr/>
        </p:nvSpPr>
        <p:spPr>
          <a:xfrm>
            <a:off x="1697126" y="2283038"/>
            <a:ext cx="6761074" cy="679450"/>
          </a:xfrm>
          <a:prstGeom prst="rect">
            <a:avLst/>
          </a:prstGeom>
        </p:spPr>
        <p:txBody>
          <a:bodyPr wrap="square" lIns="0" tIns="0" rIns="0" bIns="0" rtlCol="0" anchor="t">
            <a:spAutoFit/>
          </a:bodyPr>
          <a:lstStyle/>
          <a:p>
            <a:pPr algn="ctr">
              <a:lnSpc>
                <a:spcPts val="5599"/>
              </a:lnSpc>
            </a:pPr>
            <a:r>
              <a:rPr lang="en-US" sz="3999" b="1" u="sng" dirty="0">
                <a:solidFill>
                  <a:srgbClr val="000000"/>
                </a:solidFill>
                <a:latin typeface="Canva Sans Bold"/>
                <a:ea typeface="Canva Sans Bold"/>
                <a:cs typeface="Canva Sans Bold"/>
                <a:sym typeface="Canva Sans Bold"/>
              </a:rPr>
              <a:t>Spectral normalization</a:t>
            </a:r>
          </a:p>
        </p:txBody>
      </p:sp>
      <p:sp>
        <p:nvSpPr>
          <p:cNvPr id="5" name="TextBox 5"/>
          <p:cNvSpPr txBox="1"/>
          <p:nvPr/>
        </p:nvSpPr>
        <p:spPr>
          <a:xfrm>
            <a:off x="9502826" y="3073785"/>
            <a:ext cx="8141460" cy="6380480"/>
          </a:xfrm>
          <a:prstGeom prst="rect">
            <a:avLst/>
          </a:prstGeom>
        </p:spPr>
        <p:txBody>
          <a:bodyPr lIns="0" tIns="0" rIns="0" bIns="0" rtlCol="0" anchor="t">
            <a:spAutoFit/>
          </a:bodyPr>
          <a:lstStyle/>
          <a:p>
            <a:pPr algn="l">
              <a:lnSpc>
                <a:spcPts val="3219"/>
              </a:lnSpc>
              <a:spcBef>
                <a:spcPct val="0"/>
              </a:spcBef>
            </a:pPr>
            <a:r>
              <a:rPr lang="en-US" sz="2299">
                <a:solidFill>
                  <a:srgbClr val="000000"/>
                </a:solidFill>
                <a:latin typeface="Libre Baskerville"/>
                <a:ea typeface="Libre Baskerville"/>
                <a:cs typeface="Libre Baskerville"/>
                <a:sym typeface="Libre Baskerville"/>
              </a:rPr>
              <a:t>Residual Blocks are neural network components that add a shortcut connection from a layer’s input to its output. Instead of learning the full transformation, the block learns the residual (the difference between input and output). This helps gradients flow more easily through deep networks, reducing vanishing gradient issues and improving training stability.</a:t>
            </a:r>
          </a:p>
          <a:p>
            <a:pPr algn="l">
              <a:lnSpc>
                <a:spcPts val="3219"/>
              </a:lnSpc>
              <a:spcBef>
                <a:spcPct val="0"/>
              </a:spcBef>
            </a:pPr>
            <a:endParaRPr lang="en-US" sz="2299">
              <a:solidFill>
                <a:srgbClr val="000000"/>
              </a:solidFill>
              <a:latin typeface="Libre Baskerville"/>
              <a:ea typeface="Libre Baskerville"/>
              <a:cs typeface="Libre Baskerville"/>
              <a:sym typeface="Libre Baskerville"/>
            </a:endParaRPr>
          </a:p>
          <a:p>
            <a:pPr algn="l">
              <a:lnSpc>
                <a:spcPts val="3219"/>
              </a:lnSpc>
              <a:spcBef>
                <a:spcPct val="0"/>
              </a:spcBef>
            </a:pPr>
            <a:r>
              <a:rPr lang="en-US" sz="2299">
                <a:solidFill>
                  <a:srgbClr val="000000"/>
                </a:solidFill>
                <a:latin typeface="Libre Baskerville"/>
                <a:ea typeface="Libre Baskerville"/>
                <a:cs typeface="Libre Baskerville"/>
                <a:sym typeface="Libre Baskerville"/>
              </a:rPr>
              <a:t>Why it might not help for our dataset? EMNIST images are low-resolution and the models used for them are typically shallow compared to large-scale vision tasks. Adding residual blocks could increase complexity without a clear performance boost, and might even lead to overfitting due to the relatively small amount of information in each image.</a:t>
            </a:r>
          </a:p>
          <a:p>
            <a:pPr algn="l">
              <a:lnSpc>
                <a:spcPts val="3219"/>
              </a:lnSpc>
              <a:spcBef>
                <a:spcPct val="0"/>
              </a:spcBef>
            </a:pPr>
            <a:endParaRPr lang="en-US" sz="2299">
              <a:solidFill>
                <a:srgbClr val="000000"/>
              </a:solidFill>
              <a:latin typeface="Libre Baskerville"/>
              <a:ea typeface="Libre Baskerville"/>
              <a:cs typeface="Libre Baskerville"/>
              <a:sym typeface="Libre Baskerville"/>
            </a:endParaRPr>
          </a:p>
        </p:txBody>
      </p:sp>
      <p:sp>
        <p:nvSpPr>
          <p:cNvPr id="6" name="TextBox 6"/>
          <p:cNvSpPr txBox="1"/>
          <p:nvPr/>
        </p:nvSpPr>
        <p:spPr>
          <a:xfrm>
            <a:off x="10735942" y="2283038"/>
            <a:ext cx="5675228" cy="679450"/>
          </a:xfrm>
          <a:prstGeom prst="rect">
            <a:avLst/>
          </a:prstGeom>
        </p:spPr>
        <p:txBody>
          <a:bodyPr wrap="square" lIns="0" tIns="0" rIns="0" bIns="0" rtlCol="0" anchor="t">
            <a:spAutoFit/>
          </a:bodyPr>
          <a:lstStyle/>
          <a:p>
            <a:pPr algn="ctr">
              <a:lnSpc>
                <a:spcPts val="5599"/>
              </a:lnSpc>
            </a:pPr>
            <a:r>
              <a:rPr lang="en-US" sz="3999" b="1" u="sng" dirty="0">
                <a:solidFill>
                  <a:srgbClr val="000000"/>
                </a:solidFill>
                <a:latin typeface="Canva Sans Bold"/>
                <a:ea typeface="Canva Sans Bold"/>
                <a:cs typeface="Canva Sans Bold"/>
                <a:sym typeface="Canva Sans Bold"/>
              </a:rPr>
              <a:t>Residual block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8983062" y="1588896"/>
            <a:ext cx="8159573" cy="5048736"/>
          </a:xfrm>
          <a:custGeom>
            <a:avLst/>
            <a:gdLst/>
            <a:ahLst/>
            <a:cxnLst/>
            <a:rect l="l" t="t" r="r" b="b"/>
            <a:pathLst>
              <a:path w="8159573" h="5048736">
                <a:moveTo>
                  <a:pt x="0" y="0"/>
                </a:moveTo>
                <a:lnTo>
                  <a:pt x="8159573" y="0"/>
                </a:lnTo>
                <a:lnTo>
                  <a:pt x="8159573" y="5048736"/>
                </a:lnTo>
                <a:lnTo>
                  <a:pt x="0" y="5048736"/>
                </a:lnTo>
                <a:lnTo>
                  <a:pt x="0" y="0"/>
                </a:lnTo>
                <a:close/>
              </a:path>
            </a:pathLst>
          </a:custGeom>
          <a:blipFill>
            <a:blip r:embed="rId2"/>
            <a:stretch>
              <a:fillRect/>
            </a:stretch>
          </a:blipFill>
        </p:spPr>
        <p:txBody>
          <a:bodyPr/>
          <a:lstStyle/>
          <a:p>
            <a:endParaRPr lang="en-SG"/>
          </a:p>
        </p:txBody>
      </p:sp>
      <p:sp>
        <p:nvSpPr>
          <p:cNvPr id="3" name="Freeform 3"/>
          <p:cNvSpPr/>
          <p:nvPr/>
        </p:nvSpPr>
        <p:spPr>
          <a:xfrm>
            <a:off x="8702081" y="6890984"/>
            <a:ext cx="9075363" cy="2677232"/>
          </a:xfrm>
          <a:custGeom>
            <a:avLst/>
            <a:gdLst/>
            <a:ahLst/>
            <a:cxnLst/>
            <a:rect l="l" t="t" r="r" b="b"/>
            <a:pathLst>
              <a:path w="9075363" h="2677232">
                <a:moveTo>
                  <a:pt x="0" y="0"/>
                </a:moveTo>
                <a:lnTo>
                  <a:pt x="9075363" y="0"/>
                </a:lnTo>
                <a:lnTo>
                  <a:pt x="9075363" y="2677232"/>
                </a:lnTo>
                <a:lnTo>
                  <a:pt x="0" y="2677232"/>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0" y="790575"/>
            <a:ext cx="11593939" cy="619125"/>
          </a:xfrm>
          <a:prstGeom prst="rect">
            <a:avLst/>
          </a:prstGeom>
        </p:spPr>
        <p:txBody>
          <a:bodyPr lIns="0" tIns="0" rIns="0" bIns="0" rtlCol="0" anchor="t">
            <a:spAutoFit/>
          </a:bodyPr>
          <a:lstStyle/>
          <a:p>
            <a:pPr marL="0" lvl="0" indent="0" algn="ctr">
              <a:lnSpc>
                <a:spcPts val="4500"/>
              </a:lnSpc>
              <a:spcBef>
                <a:spcPct val="0"/>
              </a:spcBef>
            </a:pPr>
            <a:r>
              <a:rPr lang="en-US" sz="5000" b="1" u="sng">
                <a:solidFill>
                  <a:srgbClr val="000000"/>
                </a:solidFill>
                <a:latin typeface="Libre Baskerville Bold"/>
                <a:ea typeface="Libre Baskerville Bold"/>
                <a:cs typeface="Libre Baskerville Bold"/>
                <a:sym typeface="Libre Baskerville Bold"/>
              </a:rPr>
              <a:t>HYPERTUNED BASIC CGAN</a:t>
            </a:r>
          </a:p>
        </p:txBody>
      </p:sp>
      <p:sp>
        <p:nvSpPr>
          <p:cNvPr id="5" name="TextBox 5"/>
          <p:cNvSpPr txBox="1"/>
          <p:nvPr/>
        </p:nvSpPr>
        <p:spPr>
          <a:xfrm>
            <a:off x="814317" y="6833834"/>
            <a:ext cx="7174603" cy="3136865"/>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Architecture:</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Uses same architecture as CGAN </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Best parameters:</a:t>
            </a:r>
          </a:p>
          <a:p>
            <a:pPr marL="777240" lvl="2" indent="-25908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generator learning rate: 0.0002</a:t>
            </a:r>
          </a:p>
          <a:p>
            <a:pPr marL="777240" lvl="2" indent="-25908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discriminator learning rate: 0.0002</a:t>
            </a:r>
          </a:p>
          <a:p>
            <a:pPr marL="777240" lvl="2" indent="-25908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batch size: 64</a:t>
            </a:r>
          </a:p>
          <a:p>
            <a:pPr marL="777240" lvl="2" indent="-25908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epochs: 100</a:t>
            </a:r>
          </a:p>
          <a:p>
            <a:pPr algn="ctr">
              <a:lnSpc>
                <a:spcPts val="2033"/>
              </a:lnSpc>
              <a:spcBef>
                <a:spcPct val="0"/>
              </a:spcBef>
            </a:pPr>
            <a:endParaRPr lang="en-US" sz="1800">
              <a:solidFill>
                <a:srgbClr val="000000"/>
              </a:solidFill>
              <a:latin typeface="Libre Baskerville"/>
              <a:ea typeface="Libre Baskerville"/>
              <a:cs typeface="Libre Baskerville"/>
              <a:sym typeface="Libre Baskerville"/>
            </a:endParaRPr>
          </a:p>
        </p:txBody>
      </p:sp>
      <p:sp>
        <p:nvSpPr>
          <p:cNvPr id="6" name="TextBox 6"/>
          <p:cNvSpPr txBox="1"/>
          <p:nvPr/>
        </p:nvSpPr>
        <p:spPr>
          <a:xfrm>
            <a:off x="494257" y="1889123"/>
            <a:ext cx="7814722" cy="4446905"/>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Observation:</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Generated Samples: Letters are clean, well-structured, and consistent across classes, showing strong style preservation and minimal distortion.</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Loss Trends: Generator loss stabilizes after an early spike; discriminator loss remains low and steady, suggesting balanced adversarial training.</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FID Scores: Sharp decline in early epochs, reaching low values, indicating improved realism and diversity of generated images.</a:t>
            </a:r>
          </a:p>
          <a:p>
            <a:pPr marL="388620" lvl="1" indent="-194310" algn="l">
              <a:lnSpc>
                <a:spcPts val="2520"/>
              </a:lnSpc>
              <a:spcBef>
                <a:spcPct val="0"/>
              </a:spcBef>
              <a:buFont typeface="Arial"/>
              <a:buChar char="•"/>
            </a:pPr>
            <a:r>
              <a:rPr lang="en-US" sz="1800">
                <a:solidFill>
                  <a:srgbClr val="000000"/>
                </a:solidFill>
                <a:latin typeface="Libre Baskerville"/>
                <a:ea typeface="Libre Baskerville"/>
                <a:cs typeface="Libre Baskerville"/>
                <a:sym typeface="Libre Baskerville"/>
              </a:rPr>
              <a:t>KL Divergence: Low and stable, showing the model maintains class separation and diversity without mode collapse.</a:t>
            </a:r>
          </a:p>
          <a:p>
            <a:pPr algn="ctr">
              <a:lnSpc>
                <a:spcPts val="2520"/>
              </a:lnSpc>
              <a:spcBef>
                <a:spcPct val="0"/>
              </a:spcBef>
            </a:pPr>
            <a:endParaRPr lang="en-US" sz="1800">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flipH="1" flipV="1">
            <a:off x="12337292" y="-8763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Freeform 4"/>
          <p:cNvSpPr/>
          <p:nvPr/>
        </p:nvSpPr>
        <p:spPr>
          <a:xfrm>
            <a:off x="-826735" y="6747939"/>
            <a:ext cx="6103108" cy="4114800"/>
          </a:xfrm>
          <a:custGeom>
            <a:avLst/>
            <a:gdLst/>
            <a:ahLst/>
            <a:cxnLst/>
            <a:rect l="l" t="t" r="r" b="b"/>
            <a:pathLst>
              <a:path w="6103108" h="4114800">
                <a:moveTo>
                  <a:pt x="0" y="0"/>
                </a:moveTo>
                <a:lnTo>
                  <a:pt x="6103108" y="0"/>
                </a:lnTo>
                <a:lnTo>
                  <a:pt x="61031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5" name="Freeform 5"/>
          <p:cNvSpPr/>
          <p:nvPr/>
        </p:nvSpPr>
        <p:spPr>
          <a:xfrm>
            <a:off x="410130" y="6114049"/>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6" name="Freeform 6"/>
          <p:cNvSpPr/>
          <p:nvPr/>
        </p:nvSpPr>
        <p:spPr>
          <a:xfrm>
            <a:off x="2088210" y="738769"/>
            <a:ext cx="14111580" cy="8809462"/>
          </a:xfrm>
          <a:custGeom>
            <a:avLst/>
            <a:gdLst/>
            <a:ahLst/>
            <a:cxnLst/>
            <a:rect l="l" t="t" r="r" b="b"/>
            <a:pathLst>
              <a:path w="14111580" h="8809462">
                <a:moveTo>
                  <a:pt x="0" y="0"/>
                </a:moveTo>
                <a:lnTo>
                  <a:pt x="14111580" y="0"/>
                </a:lnTo>
                <a:lnTo>
                  <a:pt x="14111580" y="8809462"/>
                </a:lnTo>
                <a:lnTo>
                  <a:pt x="0" y="88094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
        <p:nvSpPr>
          <p:cNvPr id="7" name="TextBox 7"/>
          <p:cNvSpPr txBox="1"/>
          <p:nvPr/>
        </p:nvSpPr>
        <p:spPr>
          <a:xfrm>
            <a:off x="3980479" y="3449315"/>
            <a:ext cx="10462598" cy="4321810"/>
          </a:xfrm>
          <a:prstGeom prst="rect">
            <a:avLst/>
          </a:prstGeom>
        </p:spPr>
        <p:txBody>
          <a:bodyPr lIns="0" tIns="0" rIns="0" bIns="0" rtlCol="0" anchor="t">
            <a:spAutoFit/>
          </a:bodyPr>
          <a:lstStyle/>
          <a:p>
            <a:pPr algn="just">
              <a:lnSpc>
                <a:spcPts val="4339"/>
              </a:lnSpc>
            </a:pPr>
            <a:r>
              <a:rPr lang="en-US" sz="3099">
                <a:solidFill>
                  <a:srgbClr val="000000"/>
                </a:solidFill>
                <a:latin typeface="Libre Baskerville"/>
                <a:ea typeface="Libre Baskerville"/>
                <a:cs typeface="Libre Baskerville"/>
                <a:sym typeface="Libre Baskerville"/>
              </a:rPr>
              <a:t>Today, we will be using Generative Adversarial Networks (GANs) on an EMNIST dataset provided. This presentation will demonstrate the challenges and workflow involved to be able to generate realistic handwritten letters to the best of our ability exploring different GAN architectures.</a:t>
            </a:r>
          </a:p>
          <a:p>
            <a:pPr algn="just">
              <a:lnSpc>
                <a:spcPts val="4339"/>
              </a:lnSpc>
            </a:pPr>
            <a:endParaRPr lang="en-US" sz="3099">
              <a:solidFill>
                <a:srgbClr val="000000"/>
              </a:solidFill>
              <a:latin typeface="Libre Baskerville"/>
              <a:ea typeface="Libre Baskerville"/>
              <a:cs typeface="Libre Baskerville"/>
              <a:sym typeface="Libre Baskerville"/>
            </a:endParaRPr>
          </a:p>
          <a:p>
            <a:pPr algn="just">
              <a:lnSpc>
                <a:spcPts val="4339"/>
              </a:lnSpc>
            </a:pPr>
            <a:r>
              <a:rPr lang="en-US" sz="3099">
                <a:solidFill>
                  <a:srgbClr val="000000"/>
                </a:solidFill>
                <a:latin typeface="Dynapuff SemiCondensed"/>
                <a:ea typeface="Dynapuff SemiCondensed"/>
                <a:cs typeface="Dynapuff SemiCondensed"/>
                <a:sym typeface="Dynapuff SemiCondensed"/>
              </a:rPr>
              <a:t>Will we pass the Turing test? ;)</a:t>
            </a:r>
          </a:p>
        </p:txBody>
      </p:sp>
      <p:sp>
        <p:nvSpPr>
          <p:cNvPr id="8" name="TextBox 8"/>
          <p:cNvSpPr txBox="1"/>
          <p:nvPr/>
        </p:nvSpPr>
        <p:spPr>
          <a:xfrm>
            <a:off x="3980479" y="2353807"/>
            <a:ext cx="10327042" cy="541019"/>
          </a:xfrm>
          <a:prstGeom prst="rect">
            <a:avLst/>
          </a:prstGeom>
        </p:spPr>
        <p:txBody>
          <a:bodyPr lIns="0" tIns="0" rIns="0" bIns="0" rtlCol="0" anchor="t">
            <a:spAutoFit/>
          </a:bodyPr>
          <a:lstStyle/>
          <a:p>
            <a:pPr algn="ctr">
              <a:lnSpc>
                <a:spcPts val="3914"/>
              </a:lnSpc>
            </a:pPr>
            <a:r>
              <a:rPr lang="en-US" sz="4499" u="sng" spc="44">
                <a:solidFill>
                  <a:srgbClr val="000000"/>
                </a:solidFill>
                <a:latin typeface="Libre Baskerville"/>
                <a:ea typeface="Libre Baskerville"/>
                <a:cs typeface="Libre Baskerville"/>
                <a:sym typeface="Libre Baskerville"/>
              </a:rPr>
              <a:t>BACKGROUND INFORMATION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791036" y="2804570"/>
            <a:ext cx="5901692" cy="5639327"/>
          </a:xfrm>
          <a:prstGeom prst="rect">
            <a:avLst/>
          </a:prstGeom>
        </p:spPr>
      </p:pic>
      <p:sp>
        <p:nvSpPr>
          <p:cNvPr id="3" name="TextBox 3"/>
          <p:cNvSpPr txBox="1"/>
          <p:nvPr/>
        </p:nvSpPr>
        <p:spPr>
          <a:xfrm>
            <a:off x="8951570" y="3847922"/>
            <a:ext cx="7530968" cy="3476422"/>
          </a:xfrm>
          <a:prstGeom prst="rect">
            <a:avLst/>
          </a:prstGeom>
        </p:spPr>
        <p:txBody>
          <a:bodyPr lIns="0" tIns="0" rIns="0" bIns="0" rtlCol="0" anchor="t">
            <a:spAutoFit/>
          </a:bodyPr>
          <a:lstStyle/>
          <a:p>
            <a:pPr algn="just">
              <a:lnSpc>
                <a:spcPts val="4638"/>
              </a:lnSpc>
            </a:pPr>
            <a:r>
              <a:rPr lang="en-US" sz="3313">
                <a:solidFill>
                  <a:srgbClr val="000000"/>
                </a:solidFill>
                <a:latin typeface="Dynapuff SemiCondensed"/>
                <a:ea typeface="Dynapuff SemiCondensed"/>
                <a:cs typeface="Dynapuff SemiCondensed"/>
                <a:sym typeface="Dynapuff SemiCondensed"/>
              </a:rPr>
              <a:t>By comparing all our models, it appears that CGAN is inherently superior in learning and generating handwritten letters. Looking from our basic DCGAN (our baseline model) we can safely choose CGAN as our best model yet. </a:t>
            </a:r>
          </a:p>
        </p:txBody>
      </p:sp>
      <p:sp>
        <p:nvSpPr>
          <p:cNvPr id="4" name="TextBox 4"/>
          <p:cNvSpPr txBox="1"/>
          <p:nvPr/>
        </p:nvSpPr>
        <p:spPr>
          <a:xfrm>
            <a:off x="4741883" y="1689913"/>
            <a:ext cx="8799600" cy="1000125"/>
          </a:xfrm>
          <a:prstGeom prst="rect">
            <a:avLst/>
          </a:prstGeom>
        </p:spPr>
        <p:txBody>
          <a:bodyPr lIns="0" tIns="0" rIns="0" bIns="0" rtlCol="0" anchor="t">
            <a:spAutoFit/>
          </a:bodyPr>
          <a:lstStyle/>
          <a:p>
            <a:pPr marL="0" lvl="0" indent="0" algn="ctr">
              <a:lnSpc>
                <a:spcPts val="7800"/>
              </a:lnSpc>
            </a:pPr>
            <a:r>
              <a:rPr lang="en-US" sz="6500">
                <a:solidFill>
                  <a:srgbClr val="000000"/>
                </a:solidFill>
                <a:latin typeface="Dynapuff Condensed"/>
                <a:ea typeface="Dynapuff Condensed"/>
                <a:cs typeface="Dynapuff Condensed"/>
                <a:sym typeface="Dynapuff Condensed"/>
              </a:rPr>
              <a:t>ANALYSIS</a:t>
            </a:r>
          </a:p>
        </p:txBody>
      </p:sp>
      <p:sp>
        <p:nvSpPr>
          <p:cNvPr id="5" name="Freeform 5"/>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
        <p:nvSpPr>
          <p:cNvPr id="6" name="Freeform 6"/>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SG"/>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TextBox 2"/>
          <p:cNvSpPr txBox="1"/>
          <p:nvPr/>
        </p:nvSpPr>
        <p:spPr>
          <a:xfrm>
            <a:off x="5073816" y="3975664"/>
            <a:ext cx="8688208" cy="3601917"/>
          </a:xfrm>
          <a:prstGeom prst="rect">
            <a:avLst/>
          </a:prstGeom>
        </p:spPr>
        <p:txBody>
          <a:bodyPr lIns="0" tIns="0" rIns="0" bIns="0" rtlCol="0" anchor="t">
            <a:spAutoFit/>
          </a:bodyPr>
          <a:lstStyle/>
          <a:p>
            <a:pPr marL="0" lvl="0" indent="0" algn="ctr">
              <a:lnSpc>
                <a:spcPts val="13373"/>
              </a:lnSpc>
            </a:pPr>
            <a:r>
              <a:rPr lang="en-US" sz="16716" spc="501">
                <a:solidFill>
                  <a:srgbClr val="000000"/>
                </a:solidFill>
                <a:latin typeface="Dynapuff Condensed"/>
                <a:ea typeface="Dynapuff Condensed"/>
                <a:cs typeface="Dynapuff Condensed"/>
                <a:sym typeface="Dynapuff Condensed"/>
              </a:rPr>
              <a:t>THANK YOU</a:t>
            </a:r>
          </a:p>
        </p:txBody>
      </p:sp>
      <p:sp>
        <p:nvSpPr>
          <p:cNvPr id="3" name="Freeform 3"/>
          <p:cNvSpPr/>
          <p:nvPr/>
        </p:nvSpPr>
        <p:spPr>
          <a:xfrm>
            <a:off x="-664261" y="6677503"/>
            <a:ext cx="6103108" cy="4114800"/>
          </a:xfrm>
          <a:custGeom>
            <a:avLst/>
            <a:gdLst/>
            <a:ahLst/>
            <a:cxnLst/>
            <a:rect l="l" t="t" r="r" b="b"/>
            <a:pathLst>
              <a:path w="6103108" h="4114800">
                <a:moveTo>
                  <a:pt x="0" y="0"/>
                </a:moveTo>
                <a:lnTo>
                  <a:pt x="6103109" y="0"/>
                </a:lnTo>
                <a:lnTo>
                  <a:pt x="610310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4" name="Freeform 4"/>
          <p:cNvSpPr/>
          <p:nvPr/>
        </p:nvSpPr>
        <p:spPr>
          <a:xfrm flipH="1" flipV="1">
            <a:off x="12184892" y="-1028700"/>
            <a:ext cx="6103108" cy="4114800"/>
          </a:xfrm>
          <a:custGeom>
            <a:avLst/>
            <a:gdLst/>
            <a:ahLst/>
            <a:cxnLst/>
            <a:rect l="l" t="t" r="r" b="b"/>
            <a:pathLst>
              <a:path w="6103108" h="4114800">
                <a:moveTo>
                  <a:pt x="6103108" y="4114800"/>
                </a:moveTo>
                <a:lnTo>
                  <a:pt x="0" y="4114800"/>
                </a:lnTo>
                <a:lnTo>
                  <a:pt x="0" y="0"/>
                </a:lnTo>
                <a:lnTo>
                  <a:pt x="6103108" y="0"/>
                </a:lnTo>
                <a:lnTo>
                  <a:pt x="6103108"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5" name="Freeform 5"/>
          <p:cNvSpPr/>
          <p:nvPr/>
        </p:nvSpPr>
        <p:spPr>
          <a:xfrm>
            <a:off x="14254823" y="-4550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6" name="Freeform 6"/>
          <p:cNvSpPr/>
          <p:nvPr/>
        </p:nvSpPr>
        <p:spPr>
          <a:xfrm>
            <a:off x="572605" y="6043612"/>
            <a:ext cx="2369825" cy="2300885"/>
          </a:xfrm>
          <a:custGeom>
            <a:avLst/>
            <a:gdLst/>
            <a:ahLst/>
            <a:cxnLst/>
            <a:rect l="l" t="t" r="r" b="b"/>
            <a:pathLst>
              <a:path w="2369825" h="2300885">
                <a:moveTo>
                  <a:pt x="0" y="0"/>
                </a:moveTo>
                <a:lnTo>
                  <a:pt x="2369825" y="0"/>
                </a:lnTo>
                <a:lnTo>
                  <a:pt x="2369825" y="2300885"/>
                </a:lnTo>
                <a:lnTo>
                  <a:pt x="0" y="23008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7" name="Freeform 7"/>
          <p:cNvSpPr/>
          <p:nvPr/>
        </p:nvSpPr>
        <p:spPr>
          <a:xfrm flipV="1">
            <a:off x="0" y="0"/>
            <a:ext cx="4114800" cy="4114800"/>
          </a:xfrm>
          <a:custGeom>
            <a:avLst/>
            <a:gdLst/>
            <a:ahLst/>
            <a:cxnLst/>
            <a:rect l="l" t="t" r="r" b="b"/>
            <a:pathLst>
              <a:path w="4114800" h="4114800">
                <a:moveTo>
                  <a:pt x="0" y="4114800"/>
                </a:moveTo>
                <a:lnTo>
                  <a:pt x="4114800" y="4114800"/>
                </a:lnTo>
                <a:lnTo>
                  <a:pt x="4114800" y="0"/>
                </a:lnTo>
                <a:lnTo>
                  <a:pt x="0" y="0"/>
                </a:lnTo>
                <a:lnTo>
                  <a:pt x="0" y="411480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
        <p:nvSpPr>
          <p:cNvPr id="8" name="Freeform 8"/>
          <p:cNvSpPr/>
          <p:nvPr/>
        </p:nvSpPr>
        <p:spPr>
          <a:xfrm flipH="1">
            <a:off x="14173200" y="6287097"/>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flipH="1" flipV="1">
            <a:off x="14425139" y="0"/>
            <a:ext cx="4114800" cy="4114800"/>
          </a:xfrm>
          <a:custGeom>
            <a:avLst/>
            <a:gdLst/>
            <a:ahLst/>
            <a:cxnLst/>
            <a:rect l="l" t="t" r="r" b="b"/>
            <a:pathLst>
              <a:path w="4114800" h="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4" name="TextBox 4"/>
          <p:cNvSpPr txBox="1"/>
          <p:nvPr/>
        </p:nvSpPr>
        <p:spPr>
          <a:xfrm>
            <a:off x="8751364" y="3721470"/>
            <a:ext cx="4045590" cy="4813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61313"/>
                </a:solidFill>
                <a:latin typeface="Libre Baskerville"/>
                <a:ea typeface="Libre Baskerville"/>
                <a:cs typeface="Libre Baskerville"/>
                <a:sym typeface="Libre Baskerville"/>
              </a:rPr>
              <a:t>Data preprocessing</a:t>
            </a:r>
          </a:p>
        </p:txBody>
      </p:sp>
      <p:sp>
        <p:nvSpPr>
          <p:cNvPr id="5" name="TextBox 5"/>
          <p:cNvSpPr txBox="1"/>
          <p:nvPr/>
        </p:nvSpPr>
        <p:spPr>
          <a:xfrm>
            <a:off x="8751364" y="3297289"/>
            <a:ext cx="3846761" cy="481330"/>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61313"/>
                </a:solidFill>
                <a:latin typeface="Libre Baskerville Bold"/>
                <a:ea typeface="Libre Baskerville Bold"/>
                <a:cs typeface="Libre Baskerville Bold"/>
                <a:sym typeface="Libre Baskerville Bold"/>
              </a:rPr>
              <a:t>2</a:t>
            </a:r>
          </a:p>
        </p:txBody>
      </p:sp>
      <p:sp>
        <p:nvSpPr>
          <p:cNvPr id="6" name="TextBox 6"/>
          <p:cNvSpPr txBox="1"/>
          <p:nvPr/>
        </p:nvSpPr>
        <p:spPr>
          <a:xfrm>
            <a:off x="3840480" y="3796954"/>
            <a:ext cx="4045590" cy="9766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61313"/>
                </a:solidFill>
                <a:latin typeface="Libre Baskerville"/>
                <a:ea typeface="Libre Baskerville"/>
                <a:cs typeface="Libre Baskerville"/>
                <a:sym typeface="Libre Baskerville"/>
              </a:rPr>
              <a:t>Exploratory data analysis</a:t>
            </a:r>
          </a:p>
        </p:txBody>
      </p:sp>
      <p:sp>
        <p:nvSpPr>
          <p:cNvPr id="7" name="TextBox 7"/>
          <p:cNvSpPr txBox="1"/>
          <p:nvPr/>
        </p:nvSpPr>
        <p:spPr>
          <a:xfrm>
            <a:off x="3840480" y="3221805"/>
            <a:ext cx="3846761" cy="481330"/>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61313"/>
                </a:solidFill>
                <a:latin typeface="Libre Baskerville Bold"/>
                <a:ea typeface="Libre Baskerville Bold"/>
                <a:cs typeface="Libre Baskerville Bold"/>
                <a:sym typeface="Libre Baskerville Bold"/>
              </a:rPr>
              <a:t>1</a:t>
            </a:r>
          </a:p>
        </p:txBody>
      </p:sp>
      <p:sp>
        <p:nvSpPr>
          <p:cNvPr id="8" name="TextBox 8"/>
          <p:cNvSpPr txBox="1"/>
          <p:nvPr/>
        </p:nvSpPr>
        <p:spPr>
          <a:xfrm>
            <a:off x="3840480" y="5547624"/>
            <a:ext cx="4045590" cy="4813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61313"/>
                </a:solidFill>
                <a:latin typeface="Libre Baskerville"/>
                <a:ea typeface="Libre Baskerville"/>
                <a:cs typeface="Libre Baskerville"/>
                <a:sym typeface="Libre Baskerville"/>
              </a:rPr>
              <a:t>Feature engineering</a:t>
            </a:r>
          </a:p>
        </p:txBody>
      </p:sp>
      <p:sp>
        <p:nvSpPr>
          <p:cNvPr id="9" name="TextBox 9"/>
          <p:cNvSpPr txBox="1"/>
          <p:nvPr/>
        </p:nvSpPr>
        <p:spPr>
          <a:xfrm>
            <a:off x="3840480" y="4972474"/>
            <a:ext cx="3846761" cy="481330"/>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61313"/>
                </a:solidFill>
                <a:latin typeface="Libre Baskerville Bold"/>
                <a:ea typeface="Libre Baskerville Bold"/>
                <a:cs typeface="Libre Baskerville Bold"/>
                <a:sym typeface="Libre Baskerville Bold"/>
              </a:rPr>
              <a:t>3</a:t>
            </a:r>
          </a:p>
        </p:txBody>
      </p:sp>
      <p:sp>
        <p:nvSpPr>
          <p:cNvPr id="10" name="TextBox 10"/>
          <p:cNvSpPr txBox="1"/>
          <p:nvPr/>
        </p:nvSpPr>
        <p:spPr>
          <a:xfrm>
            <a:off x="3840480" y="7562774"/>
            <a:ext cx="4045590" cy="4813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61313"/>
                </a:solidFill>
                <a:latin typeface="Libre Baskerville"/>
                <a:ea typeface="Libre Baskerville"/>
                <a:cs typeface="Libre Baskerville"/>
                <a:sym typeface="Libre Baskerville"/>
              </a:rPr>
              <a:t>Model Improvement</a:t>
            </a:r>
          </a:p>
        </p:txBody>
      </p:sp>
      <p:sp>
        <p:nvSpPr>
          <p:cNvPr id="11" name="TextBox 11"/>
          <p:cNvSpPr txBox="1"/>
          <p:nvPr/>
        </p:nvSpPr>
        <p:spPr>
          <a:xfrm>
            <a:off x="3840480" y="6987625"/>
            <a:ext cx="3846761" cy="481330"/>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61313"/>
                </a:solidFill>
                <a:latin typeface="Libre Baskerville Bold"/>
                <a:ea typeface="Libre Baskerville Bold"/>
                <a:cs typeface="Libre Baskerville Bold"/>
                <a:sym typeface="Libre Baskerville Bold"/>
              </a:rPr>
              <a:t>5</a:t>
            </a:r>
          </a:p>
        </p:txBody>
      </p:sp>
      <p:sp>
        <p:nvSpPr>
          <p:cNvPr id="12" name="TextBox 12"/>
          <p:cNvSpPr txBox="1"/>
          <p:nvPr/>
        </p:nvSpPr>
        <p:spPr>
          <a:xfrm>
            <a:off x="8751364" y="5547624"/>
            <a:ext cx="4045590" cy="9766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61313"/>
                </a:solidFill>
                <a:latin typeface="Libre Baskerville"/>
                <a:ea typeface="Libre Baskerville"/>
                <a:cs typeface="Libre Baskerville"/>
                <a:sym typeface="Libre Baskerville"/>
              </a:rPr>
              <a:t>Model exploration and experimentation</a:t>
            </a:r>
          </a:p>
        </p:txBody>
      </p:sp>
      <p:sp>
        <p:nvSpPr>
          <p:cNvPr id="13" name="TextBox 13"/>
          <p:cNvSpPr txBox="1"/>
          <p:nvPr/>
        </p:nvSpPr>
        <p:spPr>
          <a:xfrm>
            <a:off x="8751364" y="4972474"/>
            <a:ext cx="3846761" cy="481330"/>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61313"/>
                </a:solidFill>
                <a:latin typeface="Libre Baskerville Bold"/>
                <a:ea typeface="Libre Baskerville Bold"/>
                <a:cs typeface="Libre Baskerville Bold"/>
                <a:sym typeface="Libre Baskerville Bold"/>
              </a:rPr>
              <a:t>4</a:t>
            </a:r>
          </a:p>
        </p:txBody>
      </p:sp>
      <p:sp>
        <p:nvSpPr>
          <p:cNvPr id="14" name="TextBox 14"/>
          <p:cNvSpPr txBox="1"/>
          <p:nvPr/>
        </p:nvSpPr>
        <p:spPr>
          <a:xfrm>
            <a:off x="8751364" y="7562774"/>
            <a:ext cx="4045590" cy="481330"/>
          </a:xfrm>
          <a:prstGeom prst="rect">
            <a:avLst/>
          </a:prstGeom>
        </p:spPr>
        <p:txBody>
          <a:bodyPr lIns="0" tIns="0" rIns="0" bIns="0" rtlCol="0" anchor="t">
            <a:spAutoFit/>
          </a:bodyPr>
          <a:lstStyle/>
          <a:p>
            <a:pPr marL="0" lvl="0" indent="0" algn="l">
              <a:lnSpc>
                <a:spcPts val="3919"/>
              </a:lnSpc>
              <a:spcBef>
                <a:spcPct val="0"/>
              </a:spcBef>
            </a:pPr>
            <a:r>
              <a:rPr lang="en-US" sz="2799">
                <a:solidFill>
                  <a:srgbClr val="061313"/>
                </a:solidFill>
                <a:latin typeface="Libre Baskerville"/>
                <a:ea typeface="Libre Baskerville"/>
                <a:cs typeface="Libre Baskerville"/>
                <a:sym typeface="Libre Baskerville"/>
              </a:rPr>
              <a:t>Final statements</a:t>
            </a:r>
          </a:p>
        </p:txBody>
      </p:sp>
      <p:sp>
        <p:nvSpPr>
          <p:cNvPr id="15" name="TextBox 15"/>
          <p:cNvSpPr txBox="1"/>
          <p:nvPr/>
        </p:nvSpPr>
        <p:spPr>
          <a:xfrm>
            <a:off x="8751364" y="6987625"/>
            <a:ext cx="3846761" cy="481330"/>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61313"/>
                </a:solidFill>
                <a:latin typeface="Libre Baskerville Bold"/>
                <a:ea typeface="Libre Baskerville Bold"/>
                <a:cs typeface="Libre Baskerville Bold"/>
                <a:sym typeface="Libre Baskerville Bold"/>
              </a:rPr>
              <a:t>6</a:t>
            </a:r>
          </a:p>
        </p:txBody>
      </p:sp>
      <p:sp>
        <p:nvSpPr>
          <p:cNvPr id="16" name="TextBox 16"/>
          <p:cNvSpPr txBox="1"/>
          <p:nvPr/>
        </p:nvSpPr>
        <p:spPr>
          <a:xfrm>
            <a:off x="3840480" y="1320360"/>
            <a:ext cx="10607040" cy="1085215"/>
          </a:xfrm>
          <a:prstGeom prst="rect">
            <a:avLst/>
          </a:prstGeom>
        </p:spPr>
        <p:txBody>
          <a:bodyPr lIns="0" tIns="0" rIns="0" bIns="0" rtlCol="0" anchor="t">
            <a:spAutoFit/>
          </a:bodyPr>
          <a:lstStyle/>
          <a:p>
            <a:pPr algn="l">
              <a:lnSpc>
                <a:spcPts val="8959"/>
              </a:lnSpc>
              <a:spcBef>
                <a:spcPct val="0"/>
              </a:spcBef>
            </a:pPr>
            <a:r>
              <a:rPr lang="en-US" sz="6399" b="1">
                <a:solidFill>
                  <a:srgbClr val="061313"/>
                </a:solidFill>
                <a:latin typeface="Libre Baskerville Bold"/>
                <a:ea typeface="Libre Baskerville Bold"/>
                <a:cs typeface="Libre Baskerville Bold"/>
                <a:sym typeface="Libre Baskerville Bold"/>
              </a:rPr>
              <a:t>Our Workflow</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826735" y="6747939"/>
            <a:ext cx="6103108" cy="4114800"/>
          </a:xfrm>
          <a:custGeom>
            <a:avLst/>
            <a:gdLst/>
            <a:ahLst/>
            <a:cxnLst/>
            <a:rect l="l" t="t" r="r" b="b"/>
            <a:pathLst>
              <a:path w="6103108" h="4114800">
                <a:moveTo>
                  <a:pt x="0" y="0"/>
                </a:moveTo>
                <a:lnTo>
                  <a:pt x="6103108" y="0"/>
                </a:lnTo>
                <a:lnTo>
                  <a:pt x="61031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Freeform 4"/>
          <p:cNvSpPr/>
          <p:nvPr/>
        </p:nvSpPr>
        <p:spPr>
          <a:xfrm>
            <a:off x="12902179" y="6172200"/>
            <a:ext cx="5006947" cy="4114800"/>
          </a:xfrm>
          <a:custGeom>
            <a:avLst/>
            <a:gdLst/>
            <a:ahLst/>
            <a:cxnLst/>
            <a:rect l="l" t="t" r="r" b="b"/>
            <a:pathLst>
              <a:path w="5006947" h="4114800">
                <a:moveTo>
                  <a:pt x="0" y="0"/>
                </a:moveTo>
                <a:lnTo>
                  <a:pt x="5006947" y="0"/>
                </a:lnTo>
                <a:lnTo>
                  <a:pt x="500694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5" name="TextBox 5"/>
          <p:cNvSpPr txBox="1"/>
          <p:nvPr/>
        </p:nvSpPr>
        <p:spPr>
          <a:xfrm>
            <a:off x="4096891" y="3900957"/>
            <a:ext cx="10094219" cy="1028700"/>
          </a:xfrm>
          <a:prstGeom prst="rect">
            <a:avLst/>
          </a:prstGeom>
        </p:spPr>
        <p:txBody>
          <a:bodyPr lIns="0" tIns="0" rIns="0" bIns="0" rtlCol="0" anchor="t">
            <a:spAutoFit/>
          </a:bodyPr>
          <a:lstStyle/>
          <a:p>
            <a:pPr algn="ctr">
              <a:lnSpc>
                <a:spcPts val="8400"/>
              </a:lnSpc>
            </a:pPr>
            <a:r>
              <a:rPr lang="en-US" sz="6000" b="1" u="sng">
                <a:solidFill>
                  <a:srgbClr val="000000"/>
                </a:solidFill>
                <a:latin typeface="Libre Baskerville Bold"/>
                <a:ea typeface="Libre Baskerville Bold"/>
                <a:cs typeface="Libre Baskerville Bold"/>
                <a:sym typeface="Libre Baskerville Bold"/>
              </a:rPr>
              <a:t>Exploratory data analysis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8810429" y="1737004"/>
            <a:ext cx="9181288" cy="4292252"/>
          </a:xfrm>
          <a:custGeom>
            <a:avLst/>
            <a:gdLst/>
            <a:ahLst/>
            <a:cxnLst/>
            <a:rect l="l" t="t" r="r" b="b"/>
            <a:pathLst>
              <a:path w="9181288" h="4292252">
                <a:moveTo>
                  <a:pt x="0" y="0"/>
                </a:moveTo>
                <a:lnTo>
                  <a:pt x="9181287" y="0"/>
                </a:lnTo>
                <a:lnTo>
                  <a:pt x="9181287" y="4292252"/>
                </a:lnTo>
                <a:lnTo>
                  <a:pt x="0" y="4292252"/>
                </a:lnTo>
                <a:lnTo>
                  <a:pt x="0" y="0"/>
                </a:lnTo>
                <a:close/>
              </a:path>
            </a:pathLst>
          </a:custGeom>
          <a:blipFill>
            <a:blip r:embed="rId4"/>
            <a:stretch>
              <a:fillRect/>
            </a:stretch>
          </a:blipFill>
        </p:spPr>
        <p:txBody>
          <a:bodyPr/>
          <a:lstStyle/>
          <a:p>
            <a:endParaRPr lang="en-SG"/>
          </a:p>
        </p:txBody>
      </p:sp>
      <p:sp>
        <p:nvSpPr>
          <p:cNvPr id="4" name="Freeform 4"/>
          <p:cNvSpPr/>
          <p:nvPr/>
        </p:nvSpPr>
        <p:spPr>
          <a:xfrm>
            <a:off x="11268522" y="7032251"/>
            <a:ext cx="5252885" cy="2394697"/>
          </a:xfrm>
          <a:custGeom>
            <a:avLst/>
            <a:gdLst/>
            <a:ahLst/>
            <a:cxnLst/>
            <a:rect l="l" t="t" r="r" b="b"/>
            <a:pathLst>
              <a:path w="5252885" h="2394697">
                <a:moveTo>
                  <a:pt x="0" y="0"/>
                </a:moveTo>
                <a:lnTo>
                  <a:pt x="5252885" y="0"/>
                </a:lnTo>
                <a:lnTo>
                  <a:pt x="5252885" y="2394698"/>
                </a:lnTo>
                <a:lnTo>
                  <a:pt x="0" y="2394698"/>
                </a:lnTo>
                <a:lnTo>
                  <a:pt x="0" y="0"/>
                </a:lnTo>
                <a:close/>
              </a:path>
            </a:pathLst>
          </a:custGeom>
          <a:blipFill>
            <a:blip r:embed="rId5"/>
            <a:stretch>
              <a:fillRect/>
            </a:stretch>
          </a:blipFill>
        </p:spPr>
        <p:txBody>
          <a:bodyPr/>
          <a:lstStyle/>
          <a:p>
            <a:endParaRPr lang="en-SG"/>
          </a:p>
        </p:txBody>
      </p:sp>
      <p:sp>
        <p:nvSpPr>
          <p:cNvPr id="5" name="TextBox 5"/>
          <p:cNvSpPr txBox="1"/>
          <p:nvPr/>
        </p:nvSpPr>
        <p:spPr>
          <a:xfrm>
            <a:off x="732109" y="3512459"/>
            <a:ext cx="7716542" cy="2957830"/>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Observations:</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604519" lvl="1" indent="-302260" algn="l">
              <a:lnSpc>
                <a:spcPts val="3919"/>
              </a:lnSpc>
              <a:buFont typeface="Arial"/>
              <a:buChar char="•"/>
            </a:pPr>
            <a:r>
              <a:rPr lang="en-US" sz="2799">
                <a:solidFill>
                  <a:srgbClr val="000000"/>
                </a:solidFill>
                <a:latin typeface="Libre Baskerville"/>
                <a:ea typeface="Libre Baskerville"/>
                <a:cs typeface="Libre Baskerville"/>
                <a:sym typeface="Libre Baskerville"/>
              </a:rPr>
              <a:t>Range of classes: -2 → 26  </a:t>
            </a:r>
          </a:p>
          <a:p>
            <a:pPr marL="604519" lvl="1" indent="-302260" algn="l">
              <a:lnSpc>
                <a:spcPts val="3919"/>
              </a:lnSpc>
              <a:spcBef>
                <a:spcPct val="0"/>
              </a:spcBef>
              <a:buFont typeface="Arial"/>
              <a:buChar char="•"/>
            </a:pPr>
            <a:r>
              <a:rPr lang="en-US" sz="2799">
                <a:solidFill>
                  <a:srgbClr val="000000"/>
                </a:solidFill>
                <a:latin typeface="Libre Baskerville"/>
                <a:ea typeface="Libre Baskerville"/>
                <a:cs typeface="Libre Baskerville"/>
                <a:sym typeface="Libre Baskerville"/>
              </a:rPr>
              <a:t>Negative classes are empty, meaning Class -1 and Class -2 are not useful for training. Thus, should be dropped.</a:t>
            </a:r>
          </a:p>
        </p:txBody>
      </p:sp>
      <p:sp>
        <p:nvSpPr>
          <p:cNvPr id="6" name="TextBox 6"/>
          <p:cNvSpPr txBox="1"/>
          <p:nvPr/>
        </p:nvSpPr>
        <p:spPr>
          <a:xfrm>
            <a:off x="424693" y="620039"/>
            <a:ext cx="12272286" cy="619125"/>
          </a:xfrm>
          <a:prstGeom prst="rect">
            <a:avLst/>
          </a:prstGeom>
        </p:spPr>
        <p:txBody>
          <a:bodyPr lIns="0" tIns="0" rIns="0" bIns="0" rtlCol="0" anchor="t">
            <a:spAutoFit/>
          </a:bodyPr>
          <a:lstStyle/>
          <a:p>
            <a:pPr marL="0" lvl="0" indent="0" algn="ctr">
              <a:lnSpc>
                <a:spcPts val="4500"/>
              </a:lnSpc>
              <a:spcBef>
                <a:spcPct val="0"/>
              </a:spcBef>
            </a:pPr>
            <a:r>
              <a:rPr lang="en-US" sz="5000" b="1">
                <a:solidFill>
                  <a:srgbClr val="000000"/>
                </a:solidFill>
                <a:latin typeface="Libre Baskerville Bold"/>
                <a:ea typeface="Libre Baskerville Bold"/>
                <a:cs typeface="Libre Baskerville Bold"/>
                <a:sym typeface="Libre Baskerville Bold"/>
              </a:rPr>
              <a:t>EXPLORATORY DATA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8216052" y="2225807"/>
            <a:ext cx="9709404" cy="1504958"/>
          </a:xfrm>
          <a:custGeom>
            <a:avLst/>
            <a:gdLst/>
            <a:ahLst/>
            <a:cxnLst/>
            <a:rect l="l" t="t" r="r" b="b"/>
            <a:pathLst>
              <a:path w="9709404" h="1504958">
                <a:moveTo>
                  <a:pt x="0" y="0"/>
                </a:moveTo>
                <a:lnTo>
                  <a:pt x="9709404" y="0"/>
                </a:lnTo>
                <a:lnTo>
                  <a:pt x="9709404" y="1504958"/>
                </a:lnTo>
                <a:lnTo>
                  <a:pt x="0" y="1504958"/>
                </a:lnTo>
                <a:lnTo>
                  <a:pt x="0" y="0"/>
                </a:lnTo>
                <a:close/>
              </a:path>
            </a:pathLst>
          </a:custGeom>
          <a:blipFill>
            <a:blip r:embed="rId2"/>
            <a:stretch>
              <a:fillRect/>
            </a:stretch>
          </a:blipFill>
        </p:spPr>
        <p:txBody>
          <a:bodyPr/>
          <a:lstStyle/>
          <a:p>
            <a:endParaRPr lang="en-SG"/>
          </a:p>
        </p:txBody>
      </p:sp>
      <p:sp>
        <p:nvSpPr>
          <p:cNvPr id="3" name="Freeform 3"/>
          <p:cNvSpPr/>
          <p:nvPr/>
        </p:nvSpPr>
        <p:spPr>
          <a:xfrm>
            <a:off x="8323726" y="7007240"/>
            <a:ext cx="9494056" cy="2444719"/>
          </a:xfrm>
          <a:custGeom>
            <a:avLst/>
            <a:gdLst/>
            <a:ahLst/>
            <a:cxnLst/>
            <a:rect l="l" t="t" r="r" b="b"/>
            <a:pathLst>
              <a:path w="9494056" h="2444719">
                <a:moveTo>
                  <a:pt x="0" y="0"/>
                </a:moveTo>
                <a:lnTo>
                  <a:pt x="9494056" y="0"/>
                </a:lnTo>
                <a:lnTo>
                  <a:pt x="9494056" y="2444720"/>
                </a:lnTo>
                <a:lnTo>
                  <a:pt x="0" y="2444720"/>
                </a:lnTo>
                <a:lnTo>
                  <a:pt x="0" y="0"/>
                </a:lnTo>
                <a:close/>
              </a:path>
            </a:pathLst>
          </a:custGeom>
          <a:blipFill>
            <a:blip r:embed="rId3"/>
            <a:stretch>
              <a:fillRect/>
            </a:stretch>
          </a:blipFill>
        </p:spPr>
        <p:txBody>
          <a:bodyPr/>
          <a:lstStyle/>
          <a:p>
            <a:endParaRPr lang="en-SG"/>
          </a:p>
        </p:txBody>
      </p:sp>
      <p:sp>
        <p:nvSpPr>
          <p:cNvPr id="4" name="Freeform 4"/>
          <p:cNvSpPr/>
          <p:nvPr/>
        </p:nvSpPr>
        <p:spPr>
          <a:xfrm>
            <a:off x="8216052" y="4373028"/>
            <a:ext cx="9853639" cy="1798289"/>
          </a:xfrm>
          <a:custGeom>
            <a:avLst/>
            <a:gdLst/>
            <a:ahLst/>
            <a:cxnLst/>
            <a:rect l="l" t="t" r="r" b="b"/>
            <a:pathLst>
              <a:path w="9853639" h="1798289">
                <a:moveTo>
                  <a:pt x="0" y="0"/>
                </a:moveTo>
                <a:lnTo>
                  <a:pt x="9853638" y="0"/>
                </a:lnTo>
                <a:lnTo>
                  <a:pt x="9853638" y="1798289"/>
                </a:lnTo>
                <a:lnTo>
                  <a:pt x="0" y="1798289"/>
                </a:lnTo>
                <a:lnTo>
                  <a:pt x="0" y="0"/>
                </a:lnTo>
                <a:close/>
              </a:path>
            </a:pathLst>
          </a:custGeom>
          <a:blipFill>
            <a:blip r:embed="rId4"/>
            <a:stretch>
              <a:fillRect/>
            </a:stretch>
          </a:blipFill>
        </p:spPr>
        <p:txBody>
          <a:bodyPr/>
          <a:lstStyle/>
          <a:p>
            <a:endParaRPr lang="en-SG"/>
          </a:p>
        </p:txBody>
      </p:sp>
      <p:sp>
        <p:nvSpPr>
          <p:cNvPr id="5" name="TextBox 5"/>
          <p:cNvSpPr txBox="1"/>
          <p:nvPr/>
        </p:nvSpPr>
        <p:spPr>
          <a:xfrm>
            <a:off x="424693" y="620039"/>
            <a:ext cx="12272286" cy="619125"/>
          </a:xfrm>
          <a:prstGeom prst="rect">
            <a:avLst/>
          </a:prstGeom>
        </p:spPr>
        <p:txBody>
          <a:bodyPr lIns="0" tIns="0" rIns="0" bIns="0" rtlCol="0" anchor="t">
            <a:spAutoFit/>
          </a:bodyPr>
          <a:lstStyle/>
          <a:p>
            <a:pPr marL="0" lvl="0" indent="0" algn="ctr">
              <a:lnSpc>
                <a:spcPts val="4500"/>
              </a:lnSpc>
              <a:spcBef>
                <a:spcPct val="0"/>
              </a:spcBef>
            </a:pPr>
            <a:r>
              <a:rPr lang="en-US" sz="5000" b="1">
                <a:solidFill>
                  <a:srgbClr val="000000"/>
                </a:solidFill>
                <a:latin typeface="Libre Baskerville Bold"/>
                <a:ea typeface="Libre Baskerville Bold"/>
                <a:cs typeface="Libre Baskerville Bold"/>
                <a:sym typeface="Libre Baskerville Bold"/>
              </a:rPr>
              <a:t>EXPLORATORY DATA ANALYSIS</a:t>
            </a:r>
          </a:p>
        </p:txBody>
      </p:sp>
      <p:sp>
        <p:nvSpPr>
          <p:cNvPr id="6" name="TextBox 6"/>
          <p:cNvSpPr txBox="1"/>
          <p:nvPr/>
        </p:nvSpPr>
        <p:spPr>
          <a:xfrm>
            <a:off x="1672846" y="2422534"/>
            <a:ext cx="5772130" cy="2578362"/>
          </a:xfrm>
          <a:prstGeom prst="rect">
            <a:avLst/>
          </a:prstGeom>
        </p:spPr>
        <p:txBody>
          <a:bodyPr lIns="0" tIns="0" rIns="0" bIns="0" rtlCol="0" anchor="t">
            <a:spAutoFit/>
          </a:bodyPr>
          <a:lstStyle/>
          <a:p>
            <a:pPr algn="l">
              <a:lnSpc>
                <a:spcPts val="2932"/>
              </a:lnSpc>
              <a:spcBef>
                <a:spcPct val="0"/>
              </a:spcBef>
            </a:pPr>
            <a:r>
              <a:rPr lang="en-US" sz="2094">
                <a:solidFill>
                  <a:srgbClr val="000000"/>
                </a:solidFill>
                <a:latin typeface="Libre Baskerville"/>
                <a:ea typeface="Libre Baskerville"/>
                <a:cs typeface="Libre Baskerville"/>
                <a:sym typeface="Libre Baskerville"/>
              </a:rPr>
              <a:t>Observations:</a:t>
            </a:r>
          </a:p>
          <a:p>
            <a:pPr algn="l">
              <a:lnSpc>
                <a:spcPts val="2932"/>
              </a:lnSpc>
              <a:spcBef>
                <a:spcPct val="0"/>
              </a:spcBef>
            </a:pPr>
            <a:endParaRPr lang="en-US" sz="2094">
              <a:solidFill>
                <a:srgbClr val="000000"/>
              </a:solidFill>
              <a:latin typeface="Libre Baskerville"/>
              <a:ea typeface="Libre Baskerville"/>
              <a:cs typeface="Libre Baskerville"/>
              <a:sym typeface="Libre Baskerville"/>
            </a:endParaRPr>
          </a:p>
          <a:p>
            <a:pPr marL="452193" lvl="1" indent="-226096" algn="l">
              <a:lnSpc>
                <a:spcPts val="2932"/>
              </a:lnSpc>
              <a:buFont typeface="Arial"/>
              <a:buChar char="•"/>
            </a:pPr>
            <a:r>
              <a:rPr lang="en-US" sz="2094">
                <a:solidFill>
                  <a:srgbClr val="000000"/>
                </a:solidFill>
                <a:latin typeface="Libre Baskerville"/>
                <a:ea typeface="Libre Baskerville"/>
                <a:cs typeface="Libre Baskerville"/>
                <a:sym typeface="Libre Baskerville"/>
              </a:rPr>
              <a:t>Class 1 starts from A and ends with Class 26 which is Z. </a:t>
            </a:r>
          </a:p>
          <a:p>
            <a:pPr marL="452193" lvl="1" indent="-226096" algn="l">
              <a:lnSpc>
                <a:spcPts val="2932"/>
              </a:lnSpc>
              <a:buFont typeface="Arial"/>
              <a:buChar char="•"/>
            </a:pPr>
            <a:r>
              <a:rPr lang="en-US" sz="2094">
                <a:solidFill>
                  <a:srgbClr val="000000"/>
                </a:solidFill>
                <a:latin typeface="Libre Baskerville"/>
                <a:ea typeface="Libre Baskerville"/>
                <a:cs typeface="Libre Baskerville"/>
                <a:sym typeface="Libre Baskerville"/>
              </a:rPr>
              <a:t>Without any processing, our letters appear to be in a wrong orientation. </a:t>
            </a:r>
          </a:p>
          <a:p>
            <a:pPr marL="452193" lvl="1" indent="-226096" algn="l">
              <a:lnSpc>
                <a:spcPts val="2932"/>
              </a:lnSpc>
              <a:spcBef>
                <a:spcPct val="0"/>
              </a:spcBef>
              <a:buFont typeface="Arial"/>
              <a:buChar char="•"/>
            </a:pPr>
            <a:r>
              <a:rPr lang="en-US" sz="2094">
                <a:solidFill>
                  <a:srgbClr val="000000"/>
                </a:solidFill>
                <a:latin typeface="Libre Baskerville"/>
                <a:ea typeface="Libre Baskerville"/>
                <a:cs typeface="Libre Baskerville"/>
                <a:sym typeface="Libre Baskerville"/>
              </a:rPr>
              <a:t>After correction</a:t>
            </a:r>
          </a:p>
        </p:txBody>
      </p:sp>
      <p:sp>
        <p:nvSpPr>
          <p:cNvPr id="7" name="TextBox 7"/>
          <p:cNvSpPr txBox="1"/>
          <p:nvPr/>
        </p:nvSpPr>
        <p:spPr>
          <a:xfrm>
            <a:off x="10346604" y="1591589"/>
            <a:ext cx="5448300"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Libre Baskerville"/>
                <a:ea typeface="Libre Baskerville"/>
                <a:cs typeface="Libre Baskerville"/>
                <a:sym typeface="Libre Baskerville"/>
              </a:rPr>
              <a:t>Before orientation correction:</a:t>
            </a:r>
          </a:p>
        </p:txBody>
      </p:sp>
      <p:sp>
        <p:nvSpPr>
          <p:cNvPr id="8" name="TextBox 8"/>
          <p:cNvSpPr txBox="1"/>
          <p:nvPr/>
        </p:nvSpPr>
        <p:spPr>
          <a:xfrm>
            <a:off x="10569285" y="3826015"/>
            <a:ext cx="5147171"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Libre Baskerville"/>
                <a:ea typeface="Libre Baskerville"/>
                <a:cs typeface="Libre Baskerville"/>
                <a:sym typeface="Libre Baskerville"/>
              </a:rPr>
              <a:t>After orientation correction:</a:t>
            </a:r>
          </a:p>
        </p:txBody>
      </p:sp>
      <p:sp>
        <p:nvSpPr>
          <p:cNvPr id="9" name="TextBox 9"/>
          <p:cNvSpPr txBox="1"/>
          <p:nvPr/>
        </p:nvSpPr>
        <p:spPr>
          <a:xfrm>
            <a:off x="11590048" y="6525910"/>
            <a:ext cx="3105646"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Libre Baskerville"/>
                <a:ea typeface="Libre Baskerville"/>
                <a:cs typeface="Libre Baskerville"/>
                <a:sym typeface="Libre Baskerville"/>
              </a:rPr>
              <a:t>Image averaging:</a:t>
            </a:r>
          </a:p>
        </p:txBody>
      </p:sp>
      <p:sp>
        <p:nvSpPr>
          <p:cNvPr id="10" name="TextBox 10"/>
          <p:cNvSpPr txBox="1"/>
          <p:nvPr/>
        </p:nvSpPr>
        <p:spPr>
          <a:xfrm>
            <a:off x="1672846" y="6369580"/>
            <a:ext cx="5567032" cy="3917420"/>
          </a:xfrm>
          <a:prstGeom prst="rect">
            <a:avLst/>
          </a:prstGeom>
        </p:spPr>
        <p:txBody>
          <a:bodyPr lIns="0" tIns="0" rIns="0" bIns="0" rtlCol="0" anchor="t">
            <a:spAutoFit/>
          </a:bodyPr>
          <a:lstStyle/>
          <a:p>
            <a:pPr algn="l">
              <a:lnSpc>
                <a:spcPts val="2828"/>
              </a:lnSpc>
            </a:pPr>
            <a:r>
              <a:rPr lang="en-US" sz="2020">
                <a:solidFill>
                  <a:srgbClr val="000000"/>
                </a:solidFill>
                <a:latin typeface="Libre Baskerville"/>
                <a:ea typeface="Libre Baskerville"/>
                <a:cs typeface="Libre Baskerville"/>
                <a:sym typeface="Libre Baskerville"/>
              </a:rPr>
              <a:t>Image averaging observations:</a:t>
            </a:r>
          </a:p>
          <a:p>
            <a:pPr algn="l">
              <a:lnSpc>
                <a:spcPts val="2828"/>
              </a:lnSpc>
              <a:spcBef>
                <a:spcPct val="0"/>
              </a:spcBef>
            </a:pPr>
            <a:endParaRPr lang="en-US" sz="2020">
              <a:solidFill>
                <a:srgbClr val="000000"/>
              </a:solidFill>
              <a:latin typeface="Libre Baskerville"/>
              <a:ea typeface="Libre Baskerville"/>
              <a:cs typeface="Libre Baskerville"/>
              <a:sym typeface="Libre Baskerville"/>
            </a:endParaRPr>
          </a:p>
          <a:p>
            <a:pPr marL="436125" lvl="1" indent="-218063" algn="l">
              <a:lnSpc>
                <a:spcPts val="2828"/>
              </a:lnSpc>
              <a:spcBef>
                <a:spcPct val="0"/>
              </a:spcBef>
              <a:buFont typeface="Arial"/>
              <a:buChar char="•"/>
            </a:pPr>
            <a:r>
              <a:rPr lang="en-US" sz="2020">
                <a:solidFill>
                  <a:srgbClr val="000000"/>
                </a:solidFill>
                <a:latin typeface="Libre Baskerville"/>
                <a:ea typeface="Libre Baskerville"/>
                <a:cs typeface="Libre Baskerville"/>
                <a:sym typeface="Libre Baskerville"/>
              </a:rPr>
              <a:t>Letters where the capitalization of it differs largely from upper &amp; lower (A, B, G, Q)</a:t>
            </a:r>
          </a:p>
          <a:p>
            <a:pPr marL="436125" lvl="1" indent="-218063" algn="l">
              <a:lnSpc>
                <a:spcPts val="2828"/>
              </a:lnSpc>
              <a:spcBef>
                <a:spcPct val="0"/>
              </a:spcBef>
              <a:buFont typeface="Arial"/>
              <a:buChar char="•"/>
            </a:pPr>
            <a:r>
              <a:rPr lang="en-US" sz="2020">
                <a:solidFill>
                  <a:srgbClr val="000000"/>
                </a:solidFill>
                <a:latin typeface="Libre Baskerville"/>
                <a:ea typeface="Libre Baskerville"/>
                <a:cs typeface="Libre Baskerville"/>
                <a:sym typeface="Libre Baskerville"/>
              </a:rPr>
              <a:t>The average of these letters are blury and hard to distinguish the letter</a:t>
            </a:r>
          </a:p>
          <a:p>
            <a:pPr marL="436125" lvl="1" indent="-218063" algn="l">
              <a:lnSpc>
                <a:spcPts val="2828"/>
              </a:lnSpc>
              <a:spcBef>
                <a:spcPct val="0"/>
              </a:spcBef>
              <a:buFont typeface="Arial"/>
              <a:buChar char="•"/>
            </a:pPr>
            <a:r>
              <a:rPr lang="en-US" sz="2020">
                <a:solidFill>
                  <a:srgbClr val="000000"/>
                </a:solidFill>
                <a:latin typeface="Libre Baskerville"/>
                <a:ea typeface="Libre Baskerville"/>
                <a:cs typeface="Libre Baskerville"/>
                <a:sym typeface="Libre Baskerville"/>
              </a:rPr>
              <a:t>Hard to see distinct features like corners and edges.</a:t>
            </a:r>
          </a:p>
          <a:p>
            <a:pPr algn="l">
              <a:lnSpc>
                <a:spcPts val="2828"/>
              </a:lnSpc>
              <a:spcBef>
                <a:spcPct val="0"/>
              </a:spcBef>
            </a:pPr>
            <a:endParaRPr lang="en-US" sz="2020">
              <a:solidFill>
                <a:srgbClr val="000000"/>
              </a:solidFill>
              <a:latin typeface="Libre Baskerville"/>
              <a:ea typeface="Libre Baskerville"/>
              <a:cs typeface="Libre Baskerville"/>
              <a:sym typeface="Libre Baskerville"/>
            </a:endParaRPr>
          </a:p>
          <a:p>
            <a:pPr algn="l">
              <a:lnSpc>
                <a:spcPts val="2828"/>
              </a:lnSpc>
              <a:spcBef>
                <a:spcPct val="0"/>
              </a:spcBef>
            </a:pPr>
            <a:endParaRPr lang="en-US" sz="2020">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1843542" y="1239164"/>
            <a:ext cx="4137954" cy="4345428"/>
          </a:xfrm>
          <a:custGeom>
            <a:avLst/>
            <a:gdLst/>
            <a:ahLst/>
            <a:cxnLst/>
            <a:rect l="l" t="t" r="r" b="b"/>
            <a:pathLst>
              <a:path w="4137954" h="4345428">
                <a:moveTo>
                  <a:pt x="0" y="0"/>
                </a:moveTo>
                <a:lnTo>
                  <a:pt x="4137954" y="0"/>
                </a:lnTo>
                <a:lnTo>
                  <a:pt x="4137954" y="4345428"/>
                </a:lnTo>
                <a:lnTo>
                  <a:pt x="0" y="4345428"/>
                </a:lnTo>
                <a:lnTo>
                  <a:pt x="0" y="0"/>
                </a:lnTo>
                <a:close/>
              </a:path>
            </a:pathLst>
          </a:custGeom>
          <a:blipFill>
            <a:blip r:embed="rId2"/>
            <a:stretch>
              <a:fillRect/>
            </a:stretch>
          </a:blipFill>
        </p:spPr>
        <p:txBody>
          <a:bodyPr/>
          <a:lstStyle/>
          <a:p>
            <a:endParaRPr lang="en-SG"/>
          </a:p>
        </p:txBody>
      </p:sp>
      <p:sp>
        <p:nvSpPr>
          <p:cNvPr id="3" name="Freeform 3"/>
          <p:cNvSpPr/>
          <p:nvPr/>
        </p:nvSpPr>
        <p:spPr>
          <a:xfrm>
            <a:off x="10769013" y="5909014"/>
            <a:ext cx="6287013" cy="4149428"/>
          </a:xfrm>
          <a:custGeom>
            <a:avLst/>
            <a:gdLst/>
            <a:ahLst/>
            <a:cxnLst/>
            <a:rect l="l" t="t" r="r" b="b"/>
            <a:pathLst>
              <a:path w="6287013" h="4149428">
                <a:moveTo>
                  <a:pt x="0" y="0"/>
                </a:moveTo>
                <a:lnTo>
                  <a:pt x="6287013" y="0"/>
                </a:lnTo>
                <a:lnTo>
                  <a:pt x="6287013" y="4149429"/>
                </a:lnTo>
                <a:lnTo>
                  <a:pt x="0" y="4149429"/>
                </a:lnTo>
                <a:lnTo>
                  <a:pt x="0" y="0"/>
                </a:lnTo>
                <a:close/>
              </a:path>
            </a:pathLst>
          </a:custGeom>
          <a:blipFill>
            <a:blip r:embed="rId3"/>
            <a:stretch>
              <a:fillRect/>
            </a:stretch>
          </a:blipFill>
        </p:spPr>
        <p:txBody>
          <a:bodyPr/>
          <a:lstStyle/>
          <a:p>
            <a:endParaRPr lang="en-SG"/>
          </a:p>
        </p:txBody>
      </p:sp>
      <p:sp>
        <p:nvSpPr>
          <p:cNvPr id="4" name="TextBox 4"/>
          <p:cNvSpPr txBox="1"/>
          <p:nvPr/>
        </p:nvSpPr>
        <p:spPr>
          <a:xfrm>
            <a:off x="1150651" y="1905000"/>
            <a:ext cx="8163388" cy="3928932"/>
          </a:xfrm>
          <a:prstGeom prst="rect">
            <a:avLst/>
          </a:prstGeom>
        </p:spPr>
        <p:txBody>
          <a:bodyPr lIns="0" tIns="0" rIns="0" bIns="0" rtlCol="0" anchor="t">
            <a:spAutoFit/>
          </a:bodyPr>
          <a:lstStyle/>
          <a:p>
            <a:pPr algn="l">
              <a:lnSpc>
                <a:spcPts val="3216"/>
              </a:lnSpc>
              <a:spcBef>
                <a:spcPct val="0"/>
              </a:spcBef>
            </a:pPr>
            <a:r>
              <a:rPr lang="en-US" sz="2297">
                <a:solidFill>
                  <a:srgbClr val="000000"/>
                </a:solidFill>
                <a:latin typeface="Libre Baskerville"/>
                <a:ea typeface="Libre Baskerville"/>
                <a:cs typeface="Libre Baskerville"/>
                <a:sym typeface="Libre Baskerville"/>
              </a:rPr>
              <a:t>t-SNE observations:</a:t>
            </a:r>
          </a:p>
          <a:p>
            <a:pPr algn="l">
              <a:lnSpc>
                <a:spcPts val="3216"/>
              </a:lnSpc>
              <a:spcBef>
                <a:spcPct val="0"/>
              </a:spcBef>
            </a:pPr>
            <a:endParaRPr lang="en-US" sz="2297">
              <a:solidFill>
                <a:srgbClr val="000000"/>
              </a:solidFill>
              <a:latin typeface="Libre Baskerville"/>
              <a:ea typeface="Libre Baskerville"/>
              <a:cs typeface="Libre Baskerville"/>
              <a:sym typeface="Libre Baskerville"/>
            </a:endParaRPr>
          </a:p>
          <a:p>
            <a:pPr marL="431801" lvl="1" indent="-215900" algn="l">
              <a:lnSpc>
                <a:spcPts val="2800"/>
              </a:lnSpc>
              <a:spcBef>
                <a:spcPct val="0"/>
              </a:spcBef>
              <a:buFont typeface="Arial"/>
              <a:buChar char="•"/>
            </a:pPr>
            <a:r>
              <a:rPr lang="en-US" sz="2000">
                <a:solidFill>
                  <a:srgbClr val="000000"/>
                </a:solidFill>
                <a:latin typeface="Libre Baskerville"/>
                <a:ea typeface="Libre Baskerville"/>
                <a:cs typeface="Libre Baskerville"/>
                <a:sym typeface="Libre Baskerville"/>
              </a:rPr>
              <a:t>The visual separation across t-SNE embeddings suggests that the dataset has underlying structure that can be captured non-linearly.</a:t>
            </a:r>
          </a:p>
          <a:p>
            <a:pPr marL="431801" lvl="1" indent="-215900" algn="l">
              <a:lnSpc>
                <a:spcPts val="2800"/>
              </a:lnSpc>
              <a:spcBef>
                <a:spcPct val="0"/>
              </a:spcBef>
              <a:buFont typeface="Arial"/>
              <a:buChar char="•"/>
            </a:pPr>
            <a:r>
              <a:rPr lang="en-US" sz="2000">
                <a:solidFill>
                  <a:srgbClr val="000000"/>
                </a:solidFill>
                <a:latin typeface="Libre Baskerville"/>
                <a:ea typeface="Libre Baskerville"/>
                <a:cs typeface="Libre Baskerville"/>
                <a:sym typeface="Libre Baskerville"/>
              </a:rPr>
              <a:t>Some character classes may overlap due to visual similarity (e.g., 'C' and 'G'), but many appear distinguishable.</a:t>
            </a:r>
          </a:p>
          <a:p>
            <a:pPr marL="431801" lvl="1" indent="-215900" algn="l">
              <a:lnSpc>
                <a:spcPts val="2800"/>
              </a:lnSpc>
              <a:spcBef>
                <a:spcPct val="0"/>
              </a:spcBef>
              <a:buFont typeface="Arial"/>
              <a:buChar char="•"/>
            </a:pPr>
            <a:r>
              <a:rPr lang="en-US" sz="2000">
                <a:solidFill>
                  <a:srgbClr val="000000"/>
                </a:solidFill>
                <a:latin typeface="Libre Baskerville"/>
                <a:ea typeface="Libre Baskerville"/>
                <a:cs typeface="Libre Baskerville"/>
                <a:sym typeface="Libre Baskerville"/>
              </a:rPr>
              <a:t>This type of analysis is valuable for pre-model inspection to assess class separability and for debugging latent feature quality in deep learning pipelines.</a:t>
            </a:r>
          </a:p>
          <a:p>
            <a:pPr algn="l">
              <a:lnSpc>
                <a:spcPts val="2573"/>
              </a:lnSpc>
              <a:spcBef>
                <a:spcPct val="0"/>
              </a:spcBef>
            </a:pPr>
            <a:endParaRPr lang="en-US" sz="2000">
              <a:solidFill>
                <a:srgbClr val="000000"/>
              </a:solidFill>
              <a:latin typeface="Libre Baskerville"/>
              <a:ea typeface="Libre Baskerville"/>
              <a:cs typeface="Libre Baskerville"/>
              <a:sym typeface="Libre Baskerville"/>
            </a:endParaRPr>
          </a:p>
        </p:txBody>
      </p:sp>
      <p:sp>
        <p:nvSpPr>
          <p:cNvPr id="5" name="TextBox 5"/>
          <p:cNvSpPr txBox="1"/>
          <p:nvPr/>
        </p:nvSpPr>
        <p:spPr>
          <a:xfrm>
            <a:off x="424693" y="620039"/>
            <a:ext cx="12272286" cy="619125"/>
          </a:xfrm>
          <a:prstGeom prst="rect">
            <a:avLst/>
          </a:prstGeom>
        </p:spPr>
        <p:txBody>
          <a:bodyPr lIns="0" tIns="0" rIns="0" bIns="0" rtlCol="0" anchor="t">
            <a:spAutoFit/>
          </a:bodyPr>
          <a:lstStyle/>
          <a:p>
            <a:pPr marL="0" lvl="0" indent="0" algn="ctr">
              <a:lnSpc>
                <a:spcPts val="4500"/>
              </a:lnSpc>
              <a:spcBef>
                <a:spcPct val="0"/>
              </a:spcBef>
            </a:pPr>
            <a:r>
              <a:rPr lang="en-US" sz="5000" b="1">
                <a:solidFill>
                  <a:srgbClr val="000000"/>
                </a:solidFill>
                <a:latin typeface="Libre Baskerville Bold"/>
                <a:ea typeface="Libre Baskerville Bold"/>
                <a:cs typeface="Libre Baskerville Bold"/>
                <a:sym typeface="Libre Baskerville Bold"/>
              </a:rPr>
              <a:t>EXPLORATORY DATA ANALYSIS</a:t>
            </a:r>
          </a:p>
        </p:txBody>
      </p:sp>
      <p:sp>
        <p:nvSpPr>
          <p:cNvPr id="6" name="TextBox 6"/>
          <p:cNvSpPr txBox="1"/>
          <p:nvPr/>
        </p:nvSpPr>
        <p:spPr>
          <a:xfrm>
            <a:off x="1028700" y="6339396"/>
            <a:ext cx="8712813" cy="3250565"/>
          </a:xfrm>
          <a:prstGeom prst="rect">
            <a:avLst/>
          </a:prstGeom>
        </p:spPr>
        <p:txBody>
          <a:bodyPr lIns="0" tIns="0" rIns="0" bIns="0" rtlCol="0" anchor="t">
            <a:spAutoFit/>
          </a:bodyPr>
          <a:lstStyle/>
          <a:p>
            <a:pPr algn="l">
              <a:lnSpc>
                <a:spcPts val="3219"/>
              </a:lnSpc>
              <a:spcBef>
                <a:spcPct val="0"/>
              </a:spcBef>
            </a:pPr>
            <a:r>
              <a:rPr lang="en-US" sz="2299">
                <a:solidFill>
                  <a:srgbClr val="000000"/>
                </a:solidFill>
                <a:latin typeface="Libre Baskerville"/>
                <a:ea typeface="Libre Baskerville"/>
                <a:cs typeface="Libre Baskerville"/>
                <a:sym typeface="Libre Baskerville"/>
              </a:rPr>
              <a:t>Pixel observations:</a:t>
            </a:r>
          </a:p>
          <a:p>
            <a:pPr algn="l">
              <a:lnSpc>
                <a:spcPts val="3219"/>
              </a:lnSpc>
              <a:spcBef>
                <a:spcPct val="0"/>
              </a:spcBef>
            </a:pPr>
            <a:endParaRPr lang="en-US" sz="2299">
              <a:solidFill>
                <a:srgbClr val="000000"/>
              </a:solidFill>
              <a:latin typeface="Libre Baskerville"/>
              <a:ea typeface="Libre Baskerville"/>
              <a:cs typeface="Libre Baskerville"/>
              <a:sym typeface="Libre Baskerville"/>
            </a:endParaRPr>
          </a:p>
          <a:p>
            <a:pPr marL="431801" lvl="1" indent="-215900" algn="l">
              <a:lnSpc>
                <a:spcPts val="2800"/>
              </a:lnSpc>
              <a:spcBef>
                <a:spcPct val="0"/>
              </a:spcBef>
              <a:buFont typeface="Arial"/>
              <a:buChar char="•"/>
            </a:pPr>
            <a:r>
              <a:rPr lang="en-US" sz="2000">
                <a:solidFill>
                  <a:srgbClr val="000000"/>
                </a:solidFill>
                <a:latin typeface="Libre Baskerville"/>
                <a:ea typeface="Libre Baskerville"/>
                <a:cs typeface="Libre Baskerville"/>
                <a:sym typeface="Libre Baskerville"/>
              </a:rPr>
              <a:t>Most pixels are background; strokes peak at intensity 255.</a:t>
            </a:r>
          </a:p>
          <a:p>
            <a:pPr marL="431801" lvl="1" indent="-215900" algn="l">
              <a:lnSpc>
                <a:spcPts val="2800"/>
              </a:lnSpc>
              <a:spcBef>
                <a:spcPct val="0"/>
              </a:spcBef>
              <a:buFont typeface="Arial"/>
              <a:buChar char="•"/>
            </a:pPr>
            <a:r>
              <a:rPr lang="en-US" sz="2000">
                <a:solidFill>
                  <a:srgbClr val="000000"/>
                </a:solidFill>
                <a:latin typeface="Libre Baskerville"/>
                <a:ea typeface="Libre Baskerville"/>
                <a:cs typeface="Libre Baskerville"/>
                <a:sym typeface="Libre Baskerville"/>
              </a:rPr>
              <a:t>Classes vary in brightness (lightest: 9, darkest: 16) and variance (highest: 16, lowest: 10).</a:t>
            </a:r>
          </a:p>
          <a:p>
            <a:pPr marL="431801" lvl="1" indent="-215900" algn="l">
              <a:lnSpc>
                <a:spcPts val="2800"/>
              </a:lnSpc>
              <a:spcBef>
                <a:spcPct val="0"/>
              </a:spcBef>
              <a:buFont typeface="Arial"/>
              <a:buChar char="•"/>
            </a:pPr>
            <a:r>
              <a:rPr lang="en-US" sz="2000">
                <a:solidFill>
                  <a:srgbClr val="000000"/>
                </a:solidFill>
                <a:latin typeface="Libre Baskerville"/>
                <a:ea typeface="Libre Baskerville"/>
                <a:cs typeface="Libre Baskerville"/>
                <a:sym typeface="Libre Baskerville"/>
              </a:rPr>
              <a:t>Sparsity ranges from very sparse (10) to dense (14).</a:t>
            </a:r>
          </a:p>
          <a:p>
            <a:pPr marL="431801" lvl="1" indent="-215900" algn="l">
              <a:lnSpc>
                <a:spcPts val="2800"/>
              </a:lnSpc>
              <a:spcBef>
                <a:spcPct val="0"/>
              </a:spcBef>
              <a:buFont typeface="Arial"/>
              <a:buChar char="•"/>
            </a:pPr>
            <a:r>
              <a:rPr lang="en-US" sz="2000">
                <a:solidFill>
                  <a:srgbClr val="000000"/>
                </a:solidFill>
                <a:latin typeface="Libre Baskerville"/>
                <a:ea typeface="Libre Baskerville"/>
                <a:cs typeface="Libre Baskerville"/>
                <a:sym typeface="Libre Baskerville"/>
              </a:rPr>
              <a:t>Edge complexity highest in 14, lowest in 10.</a:t>
            </a:r>
          </a:p>
          <a:p>
            <a:pPr algn="l">
              <a:lnSpc>
                <a:spcPts val="2800"/>
              </a:lnSpc>
              <a:spcBef>
                <a:spcPct val="0"/>
              </a:spcBef>
            </a:pPr>
            <a:endParaRPr lang="en-US" sz="2000">
              <a:solidFill>
                <a:srgbClr val="000000"/>
              </a:solidFill>
              <a:latin typeface="Libre Baskerville"/>
              <a:ea typeface="Libre Baskerville"/>
              <a:cs typeface="Libre Baskerville"/>
              <a:sym typeface="Libre Baskerville"/>
            </a:endParaRPr>
          </a:p>
          <a:p>
            <a:pPr algn="l">
              <a:lnSpc>
                <a:spcPts val="2800"/>
              </a:lnSpc>
              <a:spcBef>
                <a:spcPct val="0"/>
              </a:spcBef>
            </a:pPr>
            <a:endParaRPr lang="en-US" sz="2000">
              <a:solidFill>
                <a:srgbClr val="000000"/>
              </a:solidFill>
              <a:latin typeface="Libre Baskerville"/>
              <a:ea typeface="Libre Baskerville"/>
              <a:cs typeface="Libre Baskerville"/>
              <a:sym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14407223" y="-302623"/>
            <a:ext cx="5040401" cy="4114800"/>
          </a:xfrm>
          <a:custGeom>
            <a:avLst/>
            <a:gdLst/>
            <a:ahLst/>
            <a:cxnLst/>
            <a:rect l="l" t="t" r="r" b="b"/>
            <a:pathLst>
              <a:path w="5040401" h="4114800">
                <a:moveTo>
                  <a:pt x="0" y="0"/>
                </a:moveTo>
                <a:lnTo>
                  <a:pt x="5040401" y="0"/>
                </a:lnTo>
                <a:lnTo>
                  <a:pt x="504040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a:p>
        </p:txBody>
      </p:sp>
      <p:sp>
        <p:nvSpPr>
          <p:cNvPr id="3" name="Freeform 3"/>
          <p:cNvSpPr/>
          <p:nvPr/>
        </p:nvSpPr>
        <p:spPr>
          <a:xfrm>
            <a:off x="13818051" y="6675212"/>
            <a:ext cx="5348512" cy="5166176"/>
          </a:xfrm>
          <a:custGeom>
            <a:avLst/>
            <a:gdLst/>
            <a:ahLst/>
            <a:cxnLst/>
            <a:rect l="l" t="t" r="r" b="b"/>
            <a:pathLst>
              <a:path w="5348512" h="5166176">
                <a:moveTo>
                  <a:pt x="0" y="0"/>
                </a:moveTo>
                <a:lnTo>
                  <a:pt x="5348512" y="0"/>
                </a:lnTo>
                <a:lnTo>
                  <a:pt x="5348512" y="5166176"/>
                </a:lnTo>
                <a:lnTo>
                  <a:pt x="0" y="51661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a:p>
        </p:txBody>
      </p:sp>
      <p:sp>
        <p:nvSpPr>
          <p:cNvPr id="4" name="Freeform 4"/>
          <p:cNvSpPr/>
          <p:nvPr/>
        </p:nvSpPr>
        <p:spPr>
          <a:xfrm>
            <a:off x="148055" y="6675212"/>
            <a:ext cx="3288472" cy="4114800"/>
          </a:xfrm>
          <a:custGeom>
            <a:avLst/>
            <a:gdLst/>
            <a:ahLst/>
            <a:cxnLst/>
            <a:rect l="l" t="t" r="r" b="b"/>
            <a:pathLst>
              <a:path w="3288472" h="4114800">
                <a:moveTo>
                  <a:pt x="0" y="0"/>
                </a:moveTo>
                <a:lnTo>
                  <a:pt x="3288471" y="0"/>
                </a:lnTo>
                <a:lnTo>
                  <a:pt x="328847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a:p>
        </p:txBody>
      </p:sp>
      <p:sp>
        <p:nvSpPr>
          <p:cNvPr id="5" name="TextBox 5"/>
          <p:cNvSpPr txBox="1"/>
          <p:nvPr/>
        </p:nvSpPr>
        <p:spPr>
          <a:xfrm>
            <a:off x="5097735" y="3366972"/>
            <a:ext cx="8092529" cy="2095500"/>
          </a:xfrm>
          <a:prstGeom prst="rect">
            <a:avLst/>
          </a:prstGeom>
        </p:spPr>
        <p:txBody>
          <a:bodyPr lIns="0" tIns="0" rIns="0" bIns="0" rtlCol="0" anchor="t">
            <a:spAutoFit/>
          </a:bodyPr>
          <a:lstStyle/>
          <a:p>
            <a:pPr algn="ctr">
              <a:lnSpc>
                <a:spcPts val="8400"/>
              </a:lnSpc>
            </a:pPr>
            <a:r>
              <a:rPr lang="en-US" sz="6000" b="1" u="sng">
                <a:solidFill>
                  <a:srgbClr val="000000"/>
                </a:solidFill>
                <a:latin typeface="Libre Baskerville Bold"/>
                <a:ea typeface="Libre Baskerville Bold"/>
                <a:cs typeface="Libre Baskerville Bold"/>
                <a:sym typeface="Libre Baskerville Bold"/>
              </a:rPr>
              <a:t>Data preprocessing/</a:t>
            </a:r>
          </a:p>
          <a:p>
            <a:pPr algn="ctr">
              <a:lnSpc>
                <a:spcPts val="8400"/>
              </a:lnSpc>
            </a:pPr>
            <a:r>
              <a:rPr lang="en-US" sz="6000" b="1" u="sng">
                <a:solidFill>
                  <a:srgbClr val="000000"/>
                </a:solidFill>
                <a:latin typeface="Libre Baskerville Bold"/>
                <a:ea typeface="Libre Baskerville Bold"/>
                <a:cs typeface="Libre Baskerville Bold"/>
                <a:sym typeface="Libre Baskerville Bold"/>
              </a:rPr>
              <a:t>Feature engineering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FDA"/>
        </a:solidFill>
        <a:effectLst/>
      </p:bgPr>
    </p:bg>
    <p:spTree>
      <p:nvGrpSpPr>
        <p:cNvPr id="1" name=""/>
        <p:cNvGrpSpPr/>
        <p:nvPr/>
      </p:nvGrpSpPr>
      <p:grpSpPr>
        <a:xfrm>
          <a:off x="0" y="0"/>
          <a:ext cx="0" cy="0"/>
          <a:chOff x="0" y="0"/>
          <a:chExt cx="0" cy="0"/>
        </a:xfrm>
      </p:grpSpPr>
      <p:sp>
        <p:nvSpPr>
          <p:cNvPr id="2" name="Freeform 2"/>
          <p:cNvSpPr/>
          <p:nvPr/>
        </p:nvSpPr>
        <p:spPr>
          <a:xfrm>
            <a:off x="9553922" y="1707056"/>
            <a:ext cx="7297903" cy="4086826"/>
          </a:xfrm>
          <a:custGeom>
            <a:avLst/>
            <a:gdLst/>
            <a:ahLst/>
            <a:cxnLst/>
            <a:rect l="l" t="t" r="r" b="b"/>
            <a:pathLst>
              <a:path w="7297903" h="4086826">
                <a:moveTo>
                  <a:pt x="0" y="0"/>
                </a:moveTo>
                <a:lnTo>
                  <a:pt x="7297903" y="0"/>
                </a:lnTo>
                <a:lnTo>
                  <a:pt x="7297903" y="4086826"/>
                </a:lnTo>
                <a:lnTo>
                  <a:pt x="0" y="4086826"/>
                </a:lnTo>
                <a:lnTo>
                  <a:pt x="0" y="0"/>
                </a:lnTo>
                <a:close/>
              </a:path>
            </a:pathLst>
          </a:custGeom>
          <a:blipFill>
            <a:blip r:embed="rId2"/>
            <a:stretch>
              <a:fillRect/>
            </a:stretch>
          </a:blipFill>
        </p:spPr>
        <p:txBody>
          <a:bodyPr/>
          <a:lstStyle/>
          <a:p>
            <a:endParaRPr lang="en-SG"/>
          </a:p>
        </p:txBody>
      </p:sp>
      <p:sp>
        <p:nvSpPr>
          <p:cNvPr id="3" name="Freeform 3"/>
          <p:cNvSpPr/>
          <p:nvPr/>
        </p:nvSpPr>
        <p:spPr>
          <a:xfrm>
            <a:off x="9553922" y="6046557"/>
            <a:ext cx="7426707" cy="3917588"/>
          </a:xfrm>
          <a:custGeom>
            <a:avLst/>
            <a:gdLst/>
            <a:ahLst/>
            <a:cxnLst/>
            <a:rect l="l" t="t" r="r" b="b"/>
            <a:pathLst>
              <a:path w="7426707" h="3917588">
                <a:moveTo>
                  <a:pt x="0" y="0"/>
                </a:moveTo>
                <a:lnTo>
                  <a:pt x="7426707" y="0"/>
                </a:lnTo>
                <a:lnTo>
                  <a:pt x="7426707" y="3917587"/>
                </a:lnTo>
                <a:lnTo>
                  <a:pt x="0" y="3917587"/>
                </a:lnTo>
                <a:lnTo>
                  <a:pt x="0" y="0"/>
                </a:lnTo>
                <a:close/>
              </a:path>
            </a:pathLst>
          </a:custGeom>
          <a:blipFill>
            <a:blip r:embed="rId3"/>
            <a:stretch>
              <a:fillRect/>
            </a:stretch>
          </a:blipFill>
        </p:spPr>
        <p:txBody>
          <a:bodyPr/>
          <a:lstStyle/>
          <a:p>
            <a:endParaRPr lang="en-SG"/>
          </a:p>
        </p:txBody>
      </p:sp>
      <p:sp>
        <p:nvSpPr>
          <p:cNvPr id="4" name="Freeform 4"/>
          <p:cNvSpPr/>
          <p:nvPr/>
        </p:nvSpPr>
        <p:spPr>
          <a:xfrm>
            <a:off x="2583226" y="7589956"/>
            <a:ext cx="4493358" cy="1229125"/>
          </a:xfrm>
          <a:custGeom>
            <a:avLst/>
            <a:gdLst/>
            <a:ahLst/>
            <a:cxnLst/>
            <a:rect l="l" t="t" r="r" b="b"/>
            <a:pathLst>
              <a:path w="4493358" h="1229125">
                <a:moveTo>
                  <a:pt x="0" y="0"/>
                </a:moveTo>
                <a:lnTo>
                  <a:pt x="4493359" y="0"/>
                </a:lnTo>
                <a:lnTo>
                  <a:pt x="4493359" y="1229124"/>
                </a:lnTo>
                <a:lnTo>
                  <a:pt x="0" y="1229124"/>
                </a:lnTo>
                <a:lnTo>
                  <a:pt x="0" y="0"/>
                </a:lnTo>
                <a:close/>
              </a:path>
            </a:pathLst>
          </a:custGeom>
          <a:blipFill>
            <a:blip r:embed="rId4"/>
            <a:stretch>
              <a:fillRect/>
            </a:stretch>
          </a:blipFill>
        </p:spPr>
        <p:txBody>
          <a:bodyPr/>
          <a:lstStyle/>
          <a:p>
            <a:endParaRPr lang="en-SG"/>
          </a:p>
        </p:txBody>
      </p:sp>
      <p:sp>
        <p:nvSpPr>
          <p:cNvPr id="5" name="TextBox 5"/>
          <p:cNvSpPr txBox="1"/>
          <p:nvPr/>
        </p:nvSpPr>
        <p:spPr>
          <a:xfrm>
            <a:off x="-70361" y="619125"/>
            <a:ext cx="15365829" cy="485775"/>
          </a:xfrm>
          <a:prstGeom prst="rect">
            <a:avLst/>
          </a:prstGeom>
        </p:spPr>
        <p:txBody>
          <a:bodyPr lIns="0" tIns="0" rIns="0" bIns="0" rtlCol="0" anchor="t">
            <a:spAutoFit/>
          </a:bodyPr>
          <a:lstStyle/>
          <a:p>
            <a:pPr marL="0" lvl="0" indent="0" algn="ctr">
              <a:lnSpc>
                <a:spcPts val="3599"/>
              </a:lnSpc>
              <a:spcBef>
                <a:spcPct val="0"/>
              </a:spcBef>
            </a:pPr>
            <a:r>
              <a:rPr lang="en-US" sz="3999" b="1">
                <a:solidFill>
                  <a:srgbClr val="000000"/>
                </a:solidFill>
                <a:latin typeface="Libre Baskerville Bold"/>
                <a:ea typeface="Libre Baskerville Bold"/>
                <a:cs typeface="Libre Baskerville Bold"/>
                <a:sym typeface="Libre Baskerville Bold"/>
              </a:rPr>
              <a:t>DATA PREPROCESSING / FEATURE ENGINEERING</a:t>
            </a:r>
          </a:p>
        </p:txBody>
      </p:sp>
      <p:sp>
        <p:nvSpPr>
          <p:cNvPr id="6" name="TextBox 6"/>
          <p:cNvSpPr txBox="1"/>
          <p:nvPr/>
        </p:nvSpPr>
        <p:spPr>
          <a:xfrm>
            <a:off x="984739" y="1384378"/>
            <a:ext cx="7690333" cy="5358765"/>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Libre Baskerville"/>
                <a:ea typeface="Libre Baskerville"/>
                <a:cs typeface="Libre Baskerville"/>
                <a:sym typeface="Libre Baskerville"/>
              </a:rPr>
              <a:t>Data Preprocessing &amp; Feature Engineering Summary:</a:t>
            </a:r>
          </a:p>
          <a:p>
            <a:pPr algn="l">
              <a:lnSpc>
                <a:spcPts val="3919"/>
              </a:lnSpc>
              <a:spcBef>
                <a:spcPct val="0"/>
              </a:spcBef>
            </a:pPr>
            <a:endParaRPr lang="en-US" sz="2799">
              <a:solidFill>
                <a:srgbClr val="000000"/>
              </a:solidFill>
              <a:latin typeface="Libre Baskerville"/>
              <a:ea typeface="Libre Baskerville"/>
              <a:cs typeface="Libre Baskerville"/>
              <a:sym typeface="Libre Baskerville"/>
            </a:endParaRPr>
          </a:p>
          <a:p>
            <a:pPr marL="431801" lvl="1" indent="-215900" algn="l">
              <a:lnSpc>
                <a:spcPts val="2800"/>
              </a:lnSpc>
              <a:spcBef>
                <a:spcPct val="0"/>
              </a:spcBef>
              <a:buFont typeface="Arial"/>
              <a:buChar char="•"/>
            </a:pPr>
            <a:r>
              <a:rPr lang="en-US" sz="2000" b="1">
                <a:solidFill>
                  <a:srgbClr val="000000"/>
                </a:solidFill>
                <a:latin typeface="Libre Baskerville Bold"/>
                <a:ea typeface="Libre Baskerville Bold"/>
                <a:cs typeface="Libre Baskerville Bold"/>
                <a:sym typeface="Libre Baskerville Bold"/>
              </a:rPr>
              <a:t>Label Mapping:</a:t>
            </a:r>
            <a:r>
              <a:rPr lang="en-US" sz="2000">
                <a:solidFill>
                  <a:srgbClr val="000000"/>
                </a:solidFill>
                <a:latin typeface="Libre Baskerville"/>
                <a:ea typeface="Libre Baskerville"/>
                <a:cs typeface="Libre Baskerville"/>
                <a:sym typeface="Libre Baskerville"/>
              </a:rPr>
              <a:t> Filtered EMNIST to valid letter classes (1–26) and remapped to consecutive 0-based indices; created letter ↔ class mappings.</a:t>
            </a:r>
          </a:p>
          <a:p>
            <a:pPr marL="431801" lvl="1" indent="-215900" algn="l">
              <a:lnSpc>
                <a:spcPts val="2800"/>
              </a:lnSpc>
              <a:spcBef>
                <a:spcPct val="0"/>
              </a:spcBef>
              <a:buFont typeface="Arial"/>
              <a:buChar char="•"/>
            </a:pPr>
            <a:r>
              <a:rPr lang="en-US" sz="2000" b="1">
                <a:solidFill>
                  <a:srgbClr val="000000"/>
                </a:solidFill>
                <a:latin typeface="Libre Baskerville Bold"/>
                <a:ea typeface="Libre Baskerville Bold"/>
                <a:cs typeface="Libre Baskerville Bold"/>
                <a:sym typeface="Libre Baskerville Bold"/>
              </a:rPr>
              <a:t>Normalization</a:t>
            </a:r>
            <a:r>
              <a:rPr lang="en-US" sz="2000">
                <a:solidFill>
                  <a:srgbClr val="000000"/>
                </a:solidFill>
                <a:latin typeface="Libre Baskerville"/>
                <a:ea typeface="Libre Baskerville"/>
                <a:cs typeface="Libre Baskerville"/>
                <a:sym typeface="Libre Baskerville"/>
              </a:rPr>
              <a:t>: Scaled pixel values to [-1, 1] (tanh) for GAN compatibility.</a:t>
            </a:r>
          </a:p>
          <a:p>
            <a:pPr marL="431801" lvl="1" indent="-215900" algn="l">
              <a:lnSpc>
                <a:spcPts val="2800"/>
              </a:lnSpc>
              <a:spcBef>
                <a:spcPct val="0"/>
              </a:spcBef>
              <a:buFont typeface="Arial"/>
              <a:buChar char="•"/>
            </a:pPr>
            <a:r>
              <a:rPr lang="en-US" sz="2000" b="1">
                <a:solidFill>
                  <a:srgbClr val="000000"/>
                </a:solidFill>
                <a:latin typeface="Libre Baskerville Bold"/>
                <a:ea typeface="Libre Baskerville Bold"/>
                <a:cs typeface="Libre Baskerville Bold"/>
                <a:sym typeface="Libre Baskerville Bold"/>
              </a:rPr>
              <a:t>Label Transformation</a:t>
            </a:r>
            <a:r>
              <a:rPr lang="en-US" sz="2000">
                <a:solidFill>
                  <a:srgbClr val="000000"/>
                </a:solidFill>
                <a:latin typeface="Libre Baskerville"/>
                <a:ea typeface="Libre Baskerville"/>
                <a:cs typeface="Libre Baskerville"/>
                <a:sym typeface="Libre Baskerville"/>
              </a:rPr>
              <a:t>: Mapped original labels to new indices, removing invalid ones.</a:t>
            </a:r>
          </a:p>
          <a:p>
            <a:pPr marL="431801" lvl="1" indent="-215900" algn="l">
              <a:lnSpc>
                <a:spcPts val="2800"/>
              </a:lnSpc>
              <a:spcBef>
                <a:spcPct val="0"/>
              </a:spcBef>
              <a:buFont typeface="Arial"/>
              <a:buChar char="•"/>
            </a:pPr>
            <a:r>
              <a:rPr lang="en-US" sz="2000" b="1">
                <a:solidFill>
                  <a:srgbClr val="000000"/>
                </a:solidFill>
                <a:latin typeface="Libre Baskerville Bold"/>
                <a:ea typeface="Libre Baskerville Bold"/>
                <a:cs typeface="Libre Baskerville Bold"/>
                <a:sym typeface="Libre Baskerville Bold"/>
              </a:rPr>
              <a:t>Data Augmentation</a:t>
            </a:r>
            <a:r>
              <a:rPr lang="en-US" sz="2000">
                <a:solidFill>
                  <a:srgbClr val="000000"/>
                </a:solidFill>
                <a:latin typeface="Libre Baskerville"/>
                <a:ea typeface="Libre Baskerville"/>
                <a:cs typeface="Libre Baskerville"/>
                <a:sym typeface="Libre Baskerville"/>
              </a:rPr>
              <a:t>: Applied rotation (-/+ 10°), translation (-/+ 2 px), and Gaussian noise to increase variability.</a:t>
            </a:r>
          </a:p>
          <a:p>
            <a:pPr algn="l">
              <a:lnSpc>
                <a:spcPts val="2800"/>
              </a:lnSpc>
              <a:spcBef>
                <a:spcPct val="0"/>
              </a:spcBef>
            </a:pPr>
            <a:endParaRPr lang="en-US" sz="2000">
              <a:solidFill>
                <a:srgbClr val="000000"/>
              </a:solidFill>
              <a:latin typeface="Libre Baskerville"/>
              <a:ea typeface="Libre Baskerville"/>
              <a:cs typeface="Libre Baskerville"/>
              <a:sym typeface="Libre Baskerville"/>
            </a:endParaRPr>
          </a:p>
        </p:txBody>
      </p:sp>
      <p:sp>
        <p:nvSpPr>
          <p:cNvPr id="7" name="TextBox 7"/>
          <p:cNvSpPr txBox="1"/>
          <p:nvPr/>
        </p:nvSpPr>
        <p:spPr>
          <a:xfrm>
            <a:off x="2367625" y="6943168"/>
            <a:ext cx="5141508" cy="528598"/>
          </a:xfrm>
          <a:prstGeom prst="rect">
            <a:avLst/>
          </a:prstGeom>
        </p:spPr>
        <p:txBody>
          <a:bodyPr lIns="0" tIns="0" rIns="0" bIns="0" rtlCol="0" anchor="t">
            <a:spAutoFit/>
          </a:bodyPr>
          <a:lstStyle/>
          <a:p>
            <a:pPr algn="ctr">
              <a:lnSpc>
                <a:spcPts val="2140"/>
              </a:lnSpc>
              <a:spcBef>
                <a:spcPct val="0"/>
              </a:spcBef>
            </a:pPr>
            <a:r>
              <a:rPr lang="en-US" sz="1529">
                <a:solidFill>
                  <a:srgbClr val="000000"/>
                </a:solidFill>
                <a:latin typeface="Libre Baskerville"/>
                <a:ea typeface="Libre Baskerville"/>
                <a:cs typeface="Libre Baskerville"/>
                <a:sym typeface="Libre Baskerville"/>
              </a:rPr>
              <a:t>we can observe that some letters are unclean and harmful for our model as shown here:</a:t>
            </a:r>
          </a:p>
        </p:txBody>
      </p:sp>
      <p:sp>
        <p:nvSpPr>
          <p:cNvPr id="8" name="TextBox 8"/>
          <p:cNvSpPr txBox="1"/>
          <p:nvPr/>
        </p:nvSpPr>
        <p:spPr>
          <a:xfrm>
            <a:off x="2062062" y="9028159"/>
            <a:ext cx="5535686" cy="935985"/>
          </a:xfrm>
          <a:prstGeom prst="rect">
            <a:avLst/>
          </a:prstGeom>
        </p:spPr>
        <p:txBody>
          <a:bodyPr lIns="0" tIns="0" rIns="0" bIns="0" rtlCol="0" anchor="t">
            <a:spAutoFit/>
          </a:bodyPr>
          <a:lstStyle/>
          <a:p>
            <a:pPr algn="ctr">
              <a:lnSpc>
                <a:spcPts val="1889"/>
              </a:lnSpc>
              <a:spcBef>
                <a:spcPct val="0"/>
              </a:spcBef>
            </a:pPr>
            <a:r>
              <a:rPr lang="en-US" sz="1349">
                <a:solidFill>
                  <a:srgbClr val="000000"/>
                </a:solidFill>
                <a:latin typeface="Libre Baskerville"/>
                <a:ea typeface="Libre Baskerville"/>
                <a:cs typeface="Libre Baskerville"/>
                <a:sym typeface="Libre Baskerville"/>
              </a:rPr>
              <a:t>However, due to the nature of our dataset. It will be very time consuming to go through the dataset and remove the harmful data one by one. We should not do further processing and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1516</Words>
  <Application>Microsoft Office PowerPoint</Application>
  <PresentationFormat>Custom</PresentationFormat>
  <Paragraphs>160</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Arial</vt:lpstr>
      <vt:lpstr>Canva Sans Bold</vt:lpstr>
      <vt:lpstr>Libre Baskerville</vt:lpstr>
      <vt:lpstr>Dynapuff Condensed</vt:lpstr>
      <vt:lpstr>Libre Baskerville Bold</vt:lpstr>
      <vt:lpstr>Dynapuff SemiCondensed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DELE</dc:title>
  <cp:lastModifiedBy>LEE ZHUO MIN XAVIER</cp:lastModifiedBy>
  <cp:revision>2</cp:revision>
  <dcterms:created xsi:type="dcterms:W3CDTF">2006-08-16T00:00:00Z</dcterms:created>
  <dcterms:modified xsi:type="dcterms:W3CDTF">2025-08-10T10:14:45Z</dcterms:modified>
  <dc:identifier>DAGvm1kWHwc</dc:identifier>
</cp:coreProperties>
</file>